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15" r:id="rId4"/>
  </p:sldMasterIdLst>
  <p:notesMasterIdLst>
    <p:notesMasterId r:id="rId57"/>
  </p:notesMasterIdLst>
  <p:sldIdLst>
    <p:sldId id="256" r:id="rId5"/>
    <p:sldId id="257" r:id="rId6"/>
    <p:sldId id="370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8" r:id="rId16"/>
    <p:sldId id="322" r:id="rId17"/>
    <p:sldId id="323" r:id="rId18"/>
    <p:sldId id="324" r:id="rId19"/>
    <p:sldId id="325" r:id="rId20"/>
    <p:sldId id="372" r:id="rId21"/>
    <p:sldId id="373" r:id="rId22"/>
    <p:sldId id="374" r:id="rId23"/>
    <p:sldId id="375" r:id="rId24"/>
    <p:sldId id="376" r:id="rId25"/>
    <p:sldId id="377" r:id="rId26"/>
    <p:sldId id="378" r:id="rId27"/>
    <p:sldId id="379" r:id="rId28"/>
    <p:sldId id="329" r:id="rId29"/>
    <p:sldId id="330" r:id="rId30"/>
    <p:sldId id="335" r:id="rId31"/>
    <p:sldId id="332" r:id="rId32"/>
    <p:sldId id="336" r:id="rId33"/>
    <p:sldId id="337" r:id="rId34"/>
    <p:sldId id="338" r:id="rId35"/>
    <p:sldId id="339" r:id="rId36"/>
    <p:sldId id="340" r:id="rId37"/>
    <p:sldId id="341" r:id="rId38"/>
    <p:sldId id="342" r:id="rId39"/>
    <p:sldId id="343" r:id="rId40"/>
    <p:sldId id="344" r:id="rId41"/>
    <p:sldId id="345" r:id="rId42"/>
    <p:sldId id="346" r:id="rId43"/>
    <p:sldId id="347" r:id="rId44"/>
    <p:sldId id="348" r:id="rId45"/>
    <p:sldId id="349" r:id="rId46"/>
    <p:sldId id="350" r:id="rId47"/>
    <p:sldId id="351" r:id="rId48"/>
    <p:sldId id="352" r:id="rId49"/>
    <p:sldId id="353" r:id="rId50"/>
    <p:sldId id="364" r:id="rId51"/>
    <p:sldId id="365" r:id="rId52"/>
    <p:sldId id="366" r:id="rId53"/>
    <p:sldId id="369" r:id="rId54"/>
    <p:sldId id="367" r:id="rId55"/>
    <p:sldId id="368" r:id="rId56"/>
  </p:sldIdLst>
  <p:sldSz cx="12192000" cy="6858000"/>
  <p:notesSz cx="7102475" cy="9388475"/>
  <p:embeddedFontLst>
    <p:embeddedFont>
      <p:font typeface="Avenir" panose="02000503020000020003" pitchFamily="2" charset="0"/>
      <p:regular r:id="rId58"/>
      <p:italic r:id="rId59"/>
    </p:embeddedFont>
    <p:embeddedFont>
      <p:font typeface="Avenir Book" panose="02000503020000020003" pitchFamily="2" charset="0"/>
      <p:regular r:id="rId60"/>
      <p:italic r:id="rId61"/>
    </p:embeddedFont>
    <p:embeddedFont>
      <p:font typeface="Avenir Next LT Pro" panose="020B0504020202020204" pitchFamily="34" charset="77"/>
      <p:regular r:id="rId62"/>
      <p:bold r:id="rId63"/>
      <p:italic r:id="rId64"/>
      <p:boldItalic r:id="rId65"/>
    </p:embeddedFont>
    <p:embeddedFont>
      <p:font typeface="Libre Franklin" pitchFamily="2" charset="77"/>
      <p:regular r:id="rId66"/>
      <p:bold r:id="rId67"/>
      <p:italic r:id="rId68"/>
      <p:boldItalic r:id="rId69"/>
    </p:embeddedFont>
    <p:embeddedFont>
      <p:font typeface="Montserrat ExtraBold" panose="00000900000000000000" pitchFamily="2" charset="77"/>
      <p:bold r:id="rId70"/>
      <p:italic r:id="rId71"/>
      <p:boldItalic r:id="rId72"/>
    </p:embeddedFont>
    <p:embeddedFont>
      <p:font typeface="Trebuchet MS" panose="020B0703020202090204" pitchFamily="34" charset="0"/>
      <p:regular r:id="rId73"/>
      <p:bold r:id="rId74"/>
      <p:italic r:id="rId75"/>
      <p:boldItalic r:id="rId7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9" roundtripDataSignature="AMtx7mgFnr03jDH7WZzFdnOSU3fPKv16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7A4B49-A6F3-6644-AFDB-83593CE5CF3D}" v="17" dt="2025-12-08T19:16:11.902"/>
  </p1510:revLst>
</p1510:revInfo>
</file>

<file path=ppt/tableStyles.xml><?xml version="1.0" encoding="utf-8"?>
<a:tblStyleLst xmlns:a="http://schemas.openxmlformats.org/drawingml/2006/main" def="{B0E9B8EA-6329-4307-99DD-31CFB112E197}">
  <a:tblStyle styleId="{B0E9B8EA-6329-4307-99DD-31CFB112E197}" styleName="Table_0">
    <a:wholeTbl>
      <a:tcTxStyle b="off" i="off">
        <a:font>
          <a:latin typeface="Trebuchet MS"/>
          <a:ea typeface="Trebuchet MS"/>
          <a:cs typeface="Trebuchet M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BED"/>
          </a:solidFill>
        </a:fill>
      </a:tcStyle>
    </a:wholeTbl>
    <a:band1H>
      <a:tcTxStyle/>
      <a:tcStyle>
        <a:tcBdr/>
        <a:fill>
          <a:solidFill>
            <a:srgbClr val="CBD4D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BD4D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/>
    <p:restoredTop sz="94626"/>
  </p:normalViewPr>
  <p:slideViewPr>
    <p:cSldViewPr snapToGrid="0">
      <p:cViewPr varScale="1">
        <p:scale>
          <a:sx n="116" d="100"/>
          <a:sy n="116" d="100"/>
        </p:scale>
        <p:origin x="8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112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font" Target="fonts/font1.fntdata"/><Relationship Id="rId74" Type="http://schemas.openxmlformats.org/officeDocument/2006/relationships/font" Target="fonts/font17.fntdata"/><Relationship Id="rId5" Type="http://schemas.openxmlformats.org/officeDocument/2006/relationships/slide" Target="slides/slide1.xml"/><Relationship Id="rId61" Type="http://schemas.openxmlformats.org/officeDocument/2006/relationships/font" Target="fonts/font4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113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font" Target="fonts/font18.fntdata"/><Relationship Id="rId11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14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font" Target="fonts/font1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customschemas.google.com/relationships/presentationmetadata" Target="metadata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9.fntdata"/><Relationship Id="rId7" Type="http://schemas.openxmlformats.org/officeDocument/2006/relationships/slide" Target="slides/slide3.xml"/><Relationship Id="rId71" Type="http://schemas.openxmlformats.org/officeDocument/2006/relationships/font" Target="fonts/font14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9.fntdata"/><Relationship Id="rId1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78163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2726" y="0"/>
            <a:ext cx="3078163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9614" y="4518026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8918575"/>
            <a:ext cx="3078163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2726" y="8918575"/>
            <a:ext cx="3078163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1:notes"/>
          <p:cNvSpPr txBox="1">
            <a:spLocks noGrp="1"/>
          </p:cNvSpPr>
          <p:nvPr>
            <p:ph type="body" idx="1"/>
          </p:nvPr>
        </p:nvSpPr>
        <p:spPr>
          <a:xfrm>
            <a:off x="709614" y="4518026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:notes"/>
          <p:cNvSpPr txBox="1">
            <a:spLocks noGrp="1"/>
          </p:cNvSpPr>
          <p:nvPr>
            <p:ph type="sldNum" idx="12"/>
          </p:nvPr>
        </p:nvSpPr>
        <p:spPr>
          <a:xfrm>
            <a:off x="4022726" y="8918575"/>
            <a:ext cx="3078163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7" name="Google Shape;517;p11:notes"/>
          <p:cNvSpPr txBox="1">
            <a:spLocks noGrp="1"/>
          </p:cNvSpPr>
          <p:nvPr>
            <p:ph type="body" idx="1"/>
          </p:nvPr>
        </p:nvSpPr>
        <p:spPr>
          <a:xfrm>
            <a:off x="709614" y="4518026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</a:t>
            </a:r>
            <a:endParaRPr dirty="0"/>
          </a:p>
        </p:txBody>
      </p:sp>
      <p:sp>
        <p:nvSpPr>
          <p:cNvPr id="518" name="Google Shape;518;p11:notes"/>
          <p:cNvSpPr txBox="1">
            <a:spLocks noGrp="1"/>
          </p:cNvSpPr>
          <p:nvPr>
            <p:ph type="sldNum" idx="12"/>
          </p:nvPr>
        </p:nvSpPr>
        <p:spPr>
          <a:xfrm>
            <a:off x="4022726" y="8918575"/>
            <a:ext cx="3078163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8" name="Google Shape;538;p13:notes"/>
          <p:cNvSpPr txBox="1">
            <a:spLocks noGrp="1"/>
          </p:cNvSpPr>
          <p:nvPr>
            <p:ph type="body" idx="1"/>
          </p:nvPr>
        </p:nvSpPr>
        <p:spPr>
          <a:xfrm>
            <a:off x="709614" y="4518026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9" name="Google Shape;539;p13:notes"/>
          <p:cNvSpPr txBox="1">
            <a:spLocks noGrp="1"/>
          </p:cNvSpPr>
          <p:nvPr>
            <p:ph type="sldNum" idx="12"/>
          </p:nvPr>
        </p:nvSpPr>
        <p:spPr>
          <a:xfrm>
            <a:off x="4022726" y="8918575"/>
            <a:ext cx="3078163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0777A09C-2A7E-8731-7E08-A62453D08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3:notes">
            <a:extLst>
              <a:ext uri="{FF2B5EF4-FFF2-40B4-BE49-F238E27FC236}">
                <a16:creationId xmlns:a16="http://schemas.microsoft.com/office/drawing/2014/main" id="{59B7ECEA-8DE7-8E23-53B5-F6B39AF53B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8" name="Google Shape;538;p13:notes">
            <a:extLst>
              <a:ext uri="{FF2B5EF4-FFF2-40B4-BE49-F238E27FC236}">
                <a16:creationId xmlns:a16="http://schemas.microsoft.com/office/drawing/2014/main" id="{5F843D10-2498-5F35-FA1A-C23A45C913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9614" y="4518026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 – why is it important to bring all sectors together with private funding?</a:t>
            </a:r>
            <a:endParaRPr dirty="0"/>
          </a:p>
        </p:txBody>
      </p:sp>
      <p:sp>
        <p:nvSpPr>
          <p:cNvPr id="539" name="Google Shape;539;p13:notes">
            <a:extLst>
              <a:ext uri="{FF2B5EF4-FFF2-40B4-BE49-F238E27FC236}">
                <a16:creationId xmlns:a16="http://schemas.microsoft.com/office/drawing/2014/main" id="{F59C2D1B-D1C7-C76C-94FC-C4E8758380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2726" y="8918575"/>
            <a:ext cx="3078163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830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ECD7F7AB-40A3-8035-9EA6-596A06226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3:notes">
            <a:extLst>
              <a:ext uri="{FF2B5EF4-FFF2-40B4-BE49-F238E27FC236}">
                <a16:creationId xmlns:a16="http://schemas.microsoft.com/office/drawing/2014/main" id="{FB4137BD-2E09-3E32-7B19-83D584B157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8" name="Google Shape;538;p13:notes">
            <a:extLst>
              <a:ext uri="{FF2B5EF4-FFF2-40B4-BE49-F238E27FC236}">
                <a16:creationId xmlns:a16="http://schemas.microsoft.com/office/drawing/2014/main" id="{83223CF4-E85E-A3A8-A911-78B53BEE31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9614" y="4518026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</a:t>
            </a:r>
            <a:endParaRPr dirty="0"/>
          </a:p>
        </p:txBody>
      </p:sp>
      <p:sp>
        <p:nvSpPr>
          <p:cNvPr id="539" name="Google Shape;539;p13:notes">
            <a:extLst>
              <a:ext uri="{FF2B5EF4-FFF2-40B4-BE49-F238E27FC236}">
                <a16:creationId xmlns:a16="http://schemas.microsoft.com/office/drawing/2014/main" id="{505772EF-95EE-B158-A170-8F43FF17A2D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2726" y="8918575"/>
            <a:ext cx="3078163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2423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3C6D33E6-2F0A-6B92-505C-66144154B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3:notes">
            <a:extLst>
              <a:ext uri="{FF2B5EF4-FFF2-40B4-BE49-F238E27FC236}">
                <a16:creationId xmlns:a16="http://schemas.microsoft.com/office/drawing/2014/main" id="{88FCCAF1-468B-181B-0FBB-16A37957C7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8" name="Google Shape;538;p13:notes">
            <a:extLst>
              <a:ext uri="{FF2B5EF4-FFF2-40B4-BE49-F238E27FC236}">
                <a16:creationId xmlns:a16="http://schemas.microsoft.com/office/drawing/2014/main" id="{D682AB39-581B-F7F7-2CE3-F785373C15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9614" y="4518026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</a:t>
            </a:r>
            <a:endParaRPr dirty="0"/>
          </a:p>
        </p:txBody>
      </p:sp>
      <p:sp>
        <p:nvSpPr>
          <p:cNvPr id="539" name="Google Shape;539;p13:notes">
            <a:extLst>
              <a:ext uri="{FF2B5EF4-FFF2-40B4-BE49-F238E27FC236}">
                <a16:creationId xmlns:a16="http://schemas.microsoft.com/office/drawing/2014/main" id="{57F0F591-5342-F2F5-925D-B85B261992F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2726" y="8918575"/>
            <a:ext cx="3078163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848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C567D070-A948-09DC-93C9-F47992FC5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3:notes">
            <a:extLst>
              <a:ext uri="{FF2B5EF4-FFF2-40B4-BE49-F238E27FC236}">
                <a16:creationId xmlns:a16="http://schemas.microsoft.com/office/drawing/2014/main" id="{28EBDECF-71E7-D27F-7F81-D4D207E223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8" name="Google Shape;538;p13:notes">
            <a:extLst>
              <a:ext uri="{FF2B5EF4-FFF2-40B4-BE49-F238E27FC236}">
                <a16:creationId xmlns:a16="http://schemas.microsoft.com/office/drawing/2014/main" id="{38A38987-31C3-E03F-AB9B-D30BFA5164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9614" y="4518026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</a:t>
            </a:r>
            <a:endParaRPr dirty="0"/>
          </a:p>
        </p:txBody>
      </p:sp>
      <p:sp>
        <p:nvSpPr>
          <p:cNvPr id="539" name="Google Shape;539;p13:notes">
            <a:extLst>
              <a:ext uri="{FF2B5EF4-FFF2-40B4-BE49-F238E27FC236}">
                <a16:creationId xmlns:a16="http://schemas.microsoft.com/office/drawing/2014/main" id="{2FB69987-6DC2-FF00-F63E-4C38D655A7F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2726" y="8918575"/>
            <a:ext cx="3078163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2106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Edwin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97512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Natalie + Omar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7303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Michael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1796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Natalie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492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:notes"/>
          <p:cNvSpPr txBox="1">
            <a:spLocks noGrp="1"/>
          </p:cNvSpPr>
          <p:nvPr>
            <p:ph type="body" idx="1"/>
          </p:nvPr>
        </p:nvSpPr>
        <p:spPr>
          <a:xfrm>
            <a:off x="709614" y="4518026"/>
            <a:ext cx="5683250" cy="36972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Omar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95182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Michael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0108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Michael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66528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Michael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70560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Michael’s email to update image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06119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Michael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96923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Jackie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3737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Jackie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1508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Jackie- no coaching w/o trust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83879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Jackie + Michael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628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:notes"/>
          <p:cNvSpPr txBox="1">
            <a:spLocks noGrp="1"/>
          </p:cNvSpPr>
          <p:nvPr>
            <p:ph type="body" idx="1"/>
          </p:nvPr>
        </p:nvSpPr>
        <p:spPr>
          <a:xfrm>
            <a:off x="709614" y="4518026"/>
            <a:ext cx="5683250" cy="36972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 Al will let the room know the journey we are about to embark on</a:t>
            </a:r>
            <a:endParaRPr dirty="0"/>
          </a:p>
        </p:txBody>
      </p:sp>
      <p:sp>
        <p:nvSpPr>
          <p:cNvPr id="413" name="Google Shape;4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Jackie + Michael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75151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Jackie _ Michael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00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5:notes"/>
          <p:cNvSpPr txBox="1">
            <a:spLocks noGrp="1"/>
          </p:cNvSpPr>
          <p:nvPr>
            <p:ph type="body" idx="1"/>
          </p:nvPr>
        </p:nvSpPr>
        <p:spPr>
          <a:xfrm>
            <a:off x="709614" y="4518026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Edwin</a:t>
            </a:r>
            <a:endParaRPr dirty="0"/>
          </a:p>
        </p:txBody>
      </p:sp>
      <p:sp>
        <p:nvSpPr>
          <p:cNvPr id="421" name="Google Shape;421;p5:notes"/>
          <p:cNvSpPr txBox="1">
            <a:spLocks noGrp="1"/>
          </p:cNvSpPr>
          <p:nvPr>
            <p:ph type="sldNum" idx="12"/>
          </p:nvPr>
        </p:nvSpPr>
        <p:spPr>
          <a:xfrm>
            <a:off x="4022726" y="8918575"/>
            <a:ext cx="3078163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 err="1"/>
              <a:t>edwin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9" name="Google Shape;479;p7:notes"/>
          <p:cNvSpPr txBox="1">
            <a:spLocks noGrp="1"/>
          </p:cNvSpPr>
          <p:nvPr>
            <p:ph type="body" idx="1"/>
          </p:nvPr>
        </p:nvSpPr>
        <p:spPr>
          <a:xfrm>
            <a:off x="709614" y="4518026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EDWIN</a:t>
            </a:r>
            <a:endParaRPr dirty="0"/>
          </a:p>
        </p:txBody>
      </p:sp>
      <p:sp>
        <p:nvSpPr>
          <p:cNvPr id="480" name="Google Shape;480;p7:notes"/>
          <p:cNvSpPr txBox="1">
            <a:spLocks noGrp="1"/>
          </p:cNvSpPr>
          <p:nvPr>
            <p:ph type="sldNum" idx="12"/>
          </p:nvPr>
        </p:nvSpPr>
        <p:spPr>
          <a:xfrm>
            <a:off x="4022726" y="8918575"/>
            <a:ext cx="3078163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8:notes"/>
          <p:cNvSpPr txBox="1">
            <a:spLocks noGrp="1"/>
          </p:cNvSpPr>
          <p:nvPr>
            <p:ph type="body" idx="1"/>
          </p:nvPr>
        </p:nvSpPr>
        <p:spPr>
          <a:xfrm>
            <a:off x="709614" y="4518026"/>
            <a:ext cx="5683250" cy="36972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</a:t>
            </a:r>
            <a:endParaRPr dirty="0"/>
          </a:p>
        </p:txBody>
      </p:sp>
      <p:sp>
        <p:nvSpPr>
          <p:cNvPr id="486" name="Google Shape;4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9:notes"/>
          <p:cNvSpPr txBox="1">
            <a:spLocks noGrp="1"/>
          </p:cNvSpPr>
          <p:nvPr>
            <p:ph type="body" idx="1"/>
          </p:nvPr>
        </p:nvSpPr>
        <p:spPr>
          <a:xfrm>
            <a:off x="709614" y="4518026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</a:t>
            </a:r>
            <a:endParaRPr dirty="0"/>
          </a:p>
        </p:txBody>
      </p:sp>
      <p:sp>
        <p:nvSpPr>
          <p:cNvPr id="494" name="Google Shape;494;p9:notes"/>
          <p:cNvSpPr txBox="1">
            <a:spLocks noGrp="1"/>
          </p:cNvSpPr>
          <p:nvPr>
            <p:ph type="sldNum" idx="12"/>
          </p:nvPr>
        </p:nvSpPr>
        <p:spPr>
          <a:xfrm>
            <a:off x="4022726" y="8918575"/>
            <a:ext cx="3078163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p10:notes"/>
          <p:cNvSpPr txBox="1">
            <a:spLocks noGrp="1"/>
          </p:cNvSpPr>
          <p:nvPr>
            <p:ph type="body" idx="1"/>
          </p:nvPr>
        </p:nvSpPr>
        <p:spPr>
          <a:xfrm>
            <a:off x="709614" y="4518026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</a:t>
            </a:r>
            <a:endParaRPr dirty="0"/>
          </a:p>
        </p:txBody>
      </p:sp>
      <p:sp>
        <p:nvSpPr>
          <p:cNvPr id="503" name="Google Shape;503;p10:notes"/>
          <p:cNvSpPr txBox="1">
            <a:spLocks noGrp="1"/>
          </p:cNvSpPr>
          <p:nvPr>
            <p:ph type="sldNum" idx="12"/>
          </p:nvPr>
        </p:nvSpPr>
        <p:spPr>
          <a:xfrm>
            <a:off x="4022726" y="8918575"/>
            <a:ext cx="3078163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" descr="A person and a child looking at a book&#10;&#10;Description automatically generated">
            <a:extLst>
              <a:ext uri="{FF2B5EF4-FFF2-40B4-BE49-F238E27FC236}">
                <a16:creationId xmlns:a16="http://schemas.microsoft.com/office/drawing/2014/main" id="{70711D4D-AC2E-1412-8465-E44CCFA2F57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5033AD48-5D6D-BA32-B7D1-BEC72BCE24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9536" y="6231549"/>
            <a:ext cx="3118023" cy="3077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77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Month ##, 202#</a:t>
            </a:r>
          </a:p>
        </p:txBody>
      </p:sp>
      <p:pic>
        <p:nvPicPr>
          <p:cNvPr id="8" name="Logo" descr="A logo for a school&#10;&#10;Description automatically generated">
            <a:extLst>
              <a:ext uri="{FF2B5EF4-FFF2-40B4-BE49-F238E27FC236}">
                <a16:creationId xmlns:a16="http://schemas.microsoft.com/office/drawing/2014/main" id="{A27F89EE-4310-562F-4FAB-6B27B5472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442" y="5205283"/>
            <a:ext cx="3118022" cy="116925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09B485-2F11-1C66-6301-9F2B247C6438}"/>
              </a:ext>
            </a:extLst>
          </p:cNvPr>
          <p:cNvCxnSpPr/>
          <p:nvPr/>
        </p:nvCxnSpPr>
        <p:spPr>
          <a:xfrm>
            <a:off x="506627" y="4565856"/>
            <a:ext cx="6586151" cy="0"/>
          </a:xfrm>
          <a:prstGeom prst="line">
            <a:avLst/>
          </a:prstGeom>
          <a:ln w="7302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489130E-1ED6-2ECA-111B-8E0FD41B15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627" y="3860575"/>
            <a:ext cx="7655738" cy="746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7C42E95-906C-DD93-9507-0458B5D587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6627" y="4687395"/>
            <a:ext cx="6586151" cy="4841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77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8421912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- Alt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9772B2-4C5F-1556-E9C9-716139CF2E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44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Logo" descr="A logo for a school&#10;&#10;Description automatically generated">
            <a:extLst>
              <a:ext uri="{FF2B5EF4-FFF2-40B4-BE49-F238E27FC236}">
                <a16:creationId xmlns:a16="http://schemas.microsoft.com/office/drawing/2014/main" id="{A27F89EE-4310-562F-4FAB-6B27B5472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442" y="5205283"/>
            <a:ext cx="3118022" cy="116925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09B485-2F11-1C66-6301-9F2B247C6438}"/>
              </a:ext>
            </a:extLst>
          </p:cNvPr>
          <p:cNvCxnSpPr/>
          <p:nvPr/>
        </p:nvCxnSpPr>
        <p:spPr>
          <a:xfrm>
            <a:off x="506627" y="4565856"/>
            <a:ext cx="6586151" cy="0"/>
          </a:xfrm>
          <a:prstGeom prst="line">
            <a:avLst/>
          </a:prstGeom>
          <a:ln w="7302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37FFDBF8-8098-0E59-6222-22AEFE55E3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627" y="3860575"/>
            <a:ext cx="7655738" cy="746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DD8BF83D-F85C-CF81-E48D-DDB1AF652A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6627" y="4687395"/>
            <a:ext cx="6586151" cy="4841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77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7DE5C517-0E95-1C25-DA70-7A0DFB1C98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9536" y="6231549"/>
            <a:ext cx="3118023" cy="3077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77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Month ##, 202#</a:t>
            </a:r>
          </a:p>
        </p:txBody>
      </p:sp>
    </p:spTree>
    <p:extLst>
      <p:ext uri="{BB962C8B-B14F-4D97-AF65-F5344CB8AC3E}">
        <p14:creationId xmlns:p14="http://schemas.microsoft.com/office/powerpoint/2010/main" val="45305839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 - Al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0CDF55-E4E0-50B0-D453-DA3D8B6130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Logo" descr="A logo for a school&#10;&#10;Description automatically generated">
            <a:extLst>
              <a:ext uri="{FF2B5EF4-FFF2-40B4-BE49-F238E27FC236}">
                <a16:creationId xmlns:a16="http://schemas.microsoft.com/office/drawing/2014/main" id="{A27F89EE-4310-562F-4FAB-6B27B5472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442" y="5205283"/>
            <a:ext cx="3118022" cy="116925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09B485-2F11-1C66-6301-9F2B247C6438}"/>
              </a:ext>
            </a:extLst>
          </p:cNvPr>
          <p:cNvCxnSpPr/>
          <p:nvPr/>
        </p:nvCxnSpPr>
        <p:spPr>
          <a:xfrm>
            <a:off x="506627" y="4565856"/>
            <a:ext cx="6586151" cy="0"/>
          </a:xfrm>
          <a:prstGeom prst="line">
            <a:avLst/>
          </a:prstGeom>
          <a:ln w="7302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FED138F2-2CA8-20CF-02CB-345A8A1E61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627" y="3860575"/>
            <a:ext cx="7655738" cy="746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61942ED8-BD70-AF0C-D71E-4F0F131684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6627" y="4687395"/>
            <a:ext cx="6586151" cy="4841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77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1F252B55-2A54-A9C5-86B9-39DD08CADC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9536" y="6231549"/>
            <a:ext cx="3118023" cy="3077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77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Month ##, 202#</a:t>
            </a:r>
          </a:p>
        </p:txBody>
      </p:sp>
    </p:spTree>
    <p:extLst>
      <p:ext uri="{BB962C8B-B14F-4D97-AF65-F5344CB8AC3E}">
        <p14:creationId xmlns:p14="http://schemas.microsoft.com/office/powerpoint/2010/main" val="329809024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 - Al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22E592-12BF-BF0E-3EAD-5C1C2A0640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44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Logo" descr="A logo for a school&#10;&#10;Description automatically generated">
            <a:extLst>
              <a:ext uri="{FF2B5EF4-FFF2-40B4-BE49-F238E27FC236}">
                <a16:creationId xmlns:a16="http://schemas.microsoft.com/office/drawing/2014/main" id="{A27F89EE-4310-562F-4FAB-6B27B5472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442" y="5205283"/>
            <a:ext cx="3118022" cy="116925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09B485-2F11-1C66-6301-9F2B247C6438}"/>
              </a:ext>
            </a:extLst>
          </p:cNvPr>
          <p:cNvCxnSpPr/>
          <p:nvPr/>
        </p:nvCxnSpPr>
        <p:spPr>
          <a:xfrm>
            <a:off x="506627" y="4565856"/>
            <a:ext cx="6586151" cy="0"/>
          </a:xfrm>
          <a:prstGeom prst="line">
            <a:avLst/>
          </a:prstGeom>
          <a:ln w="7302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989B0C33-6BA5-5A1F-E320-7CB3C44931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627" y="3860575"/>
            <a:ext cx="7655738" cy="746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CBF22C94-3DBB-0B4E-2338-C41006DE17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6627" y="4687395"/>
            <a:ext cx="6586151" cy="4841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77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3A60C199-0521-E180-321C-29DFF562B3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9536" y="6231549"/>
            <a:ext cx="3118023" cy="3077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77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Month ##, 202#</a:t>
            </a:r>
          </a:p>
        </p:txBody>
      </p:sp>
    </p:spTree>
    <p:extLst>
      <p:ext uri="{BB962C8B-B14F-4D97-AF65-F5344CB8AC3E}">
        <p14:creationId xmlns:p14="http://schemas.microsoft.com/office/powerpoint/2010/main" val="86451238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 - Alt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53C9FB-7C5A-59EE-A20F-CDE395FDF6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Logo" descr="A logo for a school&#10;&#10;Description automatically generated">
            <a:extLst>
              <a:ext uri="{FF2B5EF4-FFF2-40B4-BE49-F238E27FC236}">
                <a16:creationId xmlns:a16="http://schemas.microsoft.com/office/drawing/2014/main" id="{A27F89EE-4310-562F-4FAB-6B27B5472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442" y="5205283"/>
            <a:ext cx="3118022" cy="116925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09B485-2F11-1C66-6301-9F2B247C6438}"/>
              </a:ext>
            </a:extLst>
          </p:cNvPr>
          <p:cNvCxnSpPr/>
          <p:nvPr/>
        </p:nvCxnSpPr>
        <p:spPr>
          <a:xfrm>
            <a:off x="506627" y="4565856"/>
            <a:ext cx="6586151" cy="0"/>
          </a:xfrm>
          <a:prstGeom prst="line">
            <a:avLst/>
          </a:prstGeom>
          <a:ln w="7302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73E80236-6360-F428-9FB9-729D133DC2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627" y="3860575"/>
            <a:ext cx="7655738" cy="746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1AFBB746-302D-9493-E2CA-E6B1D813C7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6627" y="4687395"/>
            <a:ext cx="6586151" cy="4841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77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A553D8D-6CA6-0C24-530A-5ADFB971B7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9536" y="6231549"/>
            <a:ext cx="3118023" cy="3077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77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Month ##, 202#</a:t>
            </a:r>
          </a:p>
        </p:txBody>
      </p:sp>
    </p:spTree>
    <p:extLst>
      <p:ext uri="{BB962C8B-B14F-4D97-AF65-F5344CB8AC3E}">
        <p14:creationId xmlns:p14="http://schemas.microsoft.com/office/powerpoint/2010/main" val="368348324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 - Alt 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ED1E40-8FC7-D4A8-4C9F-D9723ECDDB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41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Logo" descr="A logo for a school&#10;&#10;Description automatically generated">
            <a:extLst>
              <a:ext uri="{FF2B5EF4-FFF2-40B4-BE49-F238E27FC236}">
                <a16:creationId xmlns:a16="http://schemas.microsoft.com/office/drawing/2014/main" id="{A27F89EE-4310-562F-4FAB-6B27B5472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442" y="5205283"/>
            <a:ext cx="3118022" cy="116925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09B485-2F11-1C66-6301-9F2B247C6438}"/>
              </a:ext>
            </a:extLst>
          </p:cNvPr>
          <p:cNvCxnSpPr/>
          <p:nvPr/>
        </p:nvCxnSpPr>
        <p:spPr>
          <a:xfrm>
            <a:off x="506627" y="4565856"/>
            <a:ext cx="6586151" cy="0"/>
          </a:xfrm>
          <a:prstGeom prst="line">
            <a:avLst/>
          </a:prstGeom>
          <a:ln w="7302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CCC1479F-8895-7F39-1409-66E73E5C49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627" y="3860575"/>
            <a:ext cx="7655738" cy="746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5518F3D9-0602-560F-B136-18F54EEF6A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6627" y="4687395"/>
            <a:ext cx="6586151" cy="4841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77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4A522984-5F4D-B8E3-5434-BE54868706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9536" y="6231549"/>
            <a:ext cx="3118023" cy="3077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77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Month ##, 202#</a:t>
            </a:r>
          </a:p>
        </p:txBody>
      </p:sp>
    </p:spTree>
    <p:extLst>
      <p:ext uri="{BB962C8B-B14F-4D97-AF65-F5344CB8AC3E}">
        <p14:creationId xmlns:p14="http://schemas.microsoft.com/office/powerpoint/2010/main" val="224496266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 - Alt 6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E300E8-544F-7BE0-9531-C387AB11F8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Logo" descr="A logo for a school&#10;&#10;Description automatically generated">
            <a:extLst>
              <a:ext uri="{FF2B5EF4-FFF2-40B4-BE49-F238E27FC236}">
                <a16:creationId xmlns:a16="http://schemas.microsoft.com/office/drawing/2014/main" id="{A27F89EE-4310-562F-4FAB-6B27B5472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442" y="5205283"/>
            <a:ext cx="3118022" cy="116925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09B485-2F11-1C66-6301-9F2B247C6438}"/>
              </a:ext>
            </a:extLst>
          </p:cNvPr>
          <p:cNvCxnSpPr/>
          <p:nvPr/>
        </p:nvCxnSpPr>
        <p:spPr>
          <a:xfrm>
            <a:off x="506627" y="4565856"/>
            <a:ext cx="6586151" cy="0"/>
          </a:xfrm>
          <a:prstGeom prst="line">
            <a:avLst/>
          </a:prstGeom>
          <a:ln w="7302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A0EDD4EA-75E1-8AF8-B837-CBD0C9D3B2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627" y="3860575"/>
            <a:ext cx="7655738" cy="746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88593D4E-2821-204A-FCD9-FE37A48850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6627" y="4687395"/>
            <a:ext cx="6586151" cy="4841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77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A5AA51F8-B050-F85A-67B7-9FB4AEEF2A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9536" y="6231549"/>
            <a:ext cx="3118023" cy="3077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77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Month ##, 202#</a:t>
            </a:r>
          </a:p>
        </p:txBody>
      </p:sp>
    </p:spTree>
    <p:extLst>
      <p:ext uri="{BB962C8B-B14F-4D97-AF65-F5344CB8AC3E}">
        <p14:creationId xmlns:p14="http://schemas.microsoft.com/office/powerpoint/2010/main" val="212465352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lide - Alt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F7B98-0447-30A6-4840-857AC3CA30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Logo" descr="A logo for a school&#10;&#10;Description automatically generated">
            <a:extLst>
              <a:ext uri="{FF2B5EF4-FFF2-40B4-BE49-F238E27FC236}">
                <a16:creationId xmlns:a16="http://schemas.microsoft.com/office/drawing/2014/main" id="{A27F89EE-4310-562F-4FAB-6B27B5472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442" y="5205283"/>
            <a:ext cx="3118022" cy="116925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09B485-2F11-1C66-6301-9F2B247C6438}"/>
              </a:ext>
            </a:extLst>
          </p:cNvPr>
          <p:cNvCxnSpPr/>
          <p:nvPr/>
        </p:nvCxnSpPr>
        <p:spPr>
          <a:xfrm>
            <a:off x="506627" y="4565856"/>
            <a:ext cx="6586151" cy="0"/>
          </a:xfrm>
          <a:prstGeom prst="line">
            <a:avLst/>
          </a:prstGeom>
          <a:ln w="7302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CA531AB3-D4A4-45D1-33C2-F4CD6EC9A8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627" y="3860575"/>
            <a:ext cx="7655738" cy="746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09071099-9B38-E461-4440-F6280574EB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6627" y="4687395"/>
            <a:ext cx="6586151" cy="4841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77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FE1E9607-0843-FF0B-6F28-F9DC23B6F3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9536" y="6231549"/>
            <a:ext cx="3118023" cy="3077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77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Month ##, 202#</a:t>
            </a:r>
          </a:p>
        </p:txBody>
      </p:sp>
    </p:spTree>
    <p:extLst>
      <p:ext uri="{BB962C8B-B14F-4D97-AF65-F5344CB8AC3E}">
        <p14:creationId xmlns:p14="http://schemas.microsoft.com/office/powerpoint/2010/main" val="216309546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 Paper - Blue">
  <p:cSld name="1_Title &amp; Content Paper - Blue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3"/>
          <p:cNvSpPr txBox="1">
            <a:spLocks noGrp="1"/>
          </p:cNvSpPr>
          <p:nvPr>
            <p:ph type="body" idx="1"/>
          </p:nvPr>
        </p:nvSpPr>
        <p:spPr>
          <a:xfrm>
            <a:off x="506413" y="339118"/>
            <a:ext cx="928816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54" name="Google Shape;154;p73"/>
          <p:cNvSpPr txBox="1">
            <a:spLocks noGrp="1"/>
          </p:cNvSpPr>
          <p:nvPr>
            <p:ph type="body" idx="2"/>
          </p:nvPr>
        </p:nvSpPr>
        <p:spPr>
          <a:xfrm>
            <a:off x="506413" y="1816101"/>
            <a:ext cx="10614305" cy="2046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55" name="Google Shape;155;p73"/>
          <p:cNvSpPr txBox="1">
            <a:spLocks noGrp="1"/>
          </p:cNvSpPr>
          <p:nvPr>
            <p:ph type="body" idx="3"/>
          </p:nvPr>
        </p:nvSpPr>
        <p:spPr>
          <a:xfrm>
            <a:off x="506413" y="3962573"/>
            <a:ext cx="10614305" cy="2384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32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 Color - Red">
  <p:cSld name="1_Title &amp; Content Color - Red">
    <p:bg>
      <p:bgPr>
        <a:solidFill>
          <a:schemeClr val="accent2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5"/>
          <p:cNvSpPr txBox="1">
            <a:spLocks noGrp="1"/>
          </p:cNvSpPr>
          <p:nvPr>
            <p:ph type="body" idx="1"/>
          </p:nvPr>
        </p:nvSpPr>
        <p:spPr>
          <a:xfrm>
            <a:off x="506413" y="339118"/>
            <a:ext cx="928816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68" name="Google Shape;168;p75"/>
          <p:cNvSpPr txBox="1">
            <a:spLocks noGrp="1"/>
          </p:cNvSpPr>
          <p:nvPr>
            <p:ph type="body" idx="2"/>
          </p:nvPr>
        </p:nvSpPr>
        <p:spPr>
          <a:xfrm>
            <a:off x="506413" y="1816101"/>
            <a:ext cx="10614305" cy="2046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69" name="Google Shape;169;p75"/>
          <p:cNvSpPr txBox="1">
            <a:spLocks noGrp="1"/>
          </p:cNvSpPr>
          <p:nvPr>
            <p:ph type="body" idx="3"/>
          </p:nvPr>
        </p:nvSpPr>
        <p:spPr>
          <a:xfrm>
            <a:off x="506413" y="3962573"/>
            <a:ext cx="10614305" cy="2384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71" name="Google Shape;171;p75"/>
          <p:cNvSpPr txBox="1">
            <a:spLocks noGrp="1"/>
          </p:cNvSpPr>
          <p:nvPr>
            <p:ph type="body" idx="4"/>
          </p:nvPr>
        </p:nvSpPr>
        <p:spPr>
          <a:xfrm>
            <a:off x="506413" y="6557541"/>
            <a:ext cx="31180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385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ottom Bar">
            <a:extLst>
              <a:ext uri="{FF2B5EF4-FFF2-40B4-BE49-F238E27FC236}">
                <a16:creationId xmlns:a16="http://schemas.microsoft.com/office/drawing/2014/main" id="{B08F1834-CB19-4D1E-F176-AC1B4CD974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546924"/>
            <a:ext cx="12198096" cy="311308"/>
          </a:xfrm>
          <a:prstGeom prst="rect">
            <a:avLst/>
          </a:prstGeom>
        </p:spPr>
      </p:pic>
      <p:pic>
        <p:nvPicPr>
          <p:cNvPr id="8" name="Logo" descr="A logo with text on it&#10;&#10;Description automatically generated">
            <a:extLst>
              <a:ext uri="{FF2B5EF4-FFF2-40B4-BE49-F238E27FC236}">
                <a16:creationId xmlns:a16="http://schemas.microsoft.com/office/drawing/2014/main" id="{F702093B-DB7D-7023-1151-0BFDE41BFDD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194323" y="379093"/>
            <a:ext cx="1598141" cy="599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FF3CFB-253D-D385-55AA-829A6B0FCDE6}"/>
              </a:ext>
            </a:extLst>
          </p:cNvPr>
          <p:cNvSpPr txBox="1"/>
          <p:nvPr/>
        </p:nvSpPr>
        <p:spPr>
          <a:xfrm>
            <a:off x="7957750" y="6557541"/>
            <a:ext cx="3834713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venir Next LT Pro" panose="020B0504020202020204" pitchFamily="34" charset="77"/>
              </a:rPr>
              <a:t>Philadelphia Academy of School Leaders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91A104-5718-F97D-AAB5-AF04299E45B9}"/>
              </a:ext>
            </a:extLst>
          </p:cNvPr>
          <p:cNvCxnSpPr>
            <a:cxnSpLocks/>
          </p:cNvCxnSpPr>
          <p:nvPr/>
        </p:nvCxnSpPr>
        <p:spPr>
          <a:xfrm flipV="1">
            <a:off x="506627" y="1677847"/>
            <a:ext cx="11285837" cy="701"/>
          </a:xfrm>
          <a:prstGeom prst="line">
            <a:avLst/>
          </a:prstGeom>
          <a:ln w="73025">
            <a:solidFill>
              <a:schemeClr val="accent1">
                <a:alpha val="60182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0C8B9F81-36FE-D936-DE9B-AB67CDD13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413" y="339118"/>
            <a:ext cx="9288160" cy="1371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 i="0">
                <a:solidFill>
                  <a:schemeClr val="accent1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0B7302EA-5B9D-C35A-0D8B-16732E8720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6413" y="1816101"/>
            <a:ext cx="10614305" cy="20463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Text here.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B15232DD-CA10-46BE-1671-A73278441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6413" y="3962573"/>
            <a:ext cx="10614305" cy="238443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ITEM 1</a:t>
            </a:r>
          </a:p>
          <a:p>
            <a:pPr lvl="0"/>
            <a:r>
              <a:rPr lang="en-US" dirty="0"/>
              <a:t>ITEM 2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48E9E221-35AA-DF07-E261-5190A49343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413" y="6557541"/>
            <a:ext cx="3118023" cy="3077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77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Month ##, 202#</a:t>
            </a:r>
          </a:p>
        </p:txBody>
      </p:sp>
    </p:spTree>
    <p:extLst>
      <p:ext uri="{BB962C8B-B14F-4D97-AF65-F5344CB8AC3E}">
        <p14:creationId xmlns:p14="http://schemas.microsoft.com/office/powerpoint/2010/main" val="114043271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ottom Bar">
            <a:extLst>
              <a:ext uri="{FF2B5EF4-FFF2-40B4-BE49-F238E27FC236}">
                <a16:creationId xmlns:a16="http://schemas.microsoft.com/office/drawing/2014/main" id="{A791D273-9768-6F44-18CB-E0A7B7CEFE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546924"/>
            <a:ext cx="12198096" cy="311308"/>
          </a:xfrm>
          <a:prstGeom prst="rect">
            <a:avLst/>
          </a:prstGeom>
        </p:spPr>
      </p:pic>
      <p:pic>
        <p:nvPicPr>
          <p:cNvPr id="8" name="Logo" descr="A logo with text on it&#10;&#10;Description automatically generated">
            <a:extLst>
              <a:ext uri="{FF2B5EF4-FFF2-40B4-BE49-F238E27FC236}">
                <a16:creationId xmlns:a16="http://schemas.microsoft.com/office/drawing/2014/main" id="{AB4436A2-E8B3-2E02-22B7-D3AA95C6E52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194323" y="379093"/>
            <a:ext cx="1598141" cy="59930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3FF34C-5614-FF76-3BA6-0EFC28192744}"/>
              </a:ext>
            </a:extLst>
          </p:cNvPr>
          <p:cNvCxnSpPr>
            <a:cxnSpLocks/>
          </p:cNvCxnSpPr>
          <p:nvPr/>
        </p:nvCxnSpPr>
        <p:spPr>
          <a:xfrm flipV="1">
            <a:off x="506627" y="1677847"/>
            <a:ext cx="11285837" cy="701"/>
          </a:xfrm>
          <a:prstGeom prst="line">
            <a:avLst/>
          </a:prstGeom>
          <a:ln w="73025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7AD86A6D-A99C-AEB8-F7E1-1C078701B9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413" y="339118"/>
            <a:ext cx="9288160" cy="1371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 i="0">
                <a:solidFill>
                  <a:schemeClr val="accent2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53DAC23A-7349-9018-F00F-C5D7D95F97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6413" y="1816101"/>
            <a:ext cx="10614305" cy="20463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Text here.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09D7BCFA-3D75-5520-646B-FA83A071CB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6413" y="3962573"/>
            <a:ext cx="10614305" cy="238443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ITEM 1</a:t>
            </a:r>
          </a:p>
          <a:p>
            <a:pPr lvl="0"/>
            <a:r>
              <a:rPr lang="en-US" dirty="0"/>
              <a:t>ITEM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D45BDE-F0B9-A5E2-0141-2C106DCE57E9}"/>
              </a:ext>
            </a:extLst>
          </p:cNvPr>
          <p:cNvSpPr txBox="1"/>
          <p:nvPr/>
        </p:nvSpPr>
        <p:spPr>
          <a:xfrm>
            <a:off x="7957750" y="6557541"/>
            <a:ext cx="3834713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venir Next LT Pro" panose="020B0504020202020204" pitchFamily="34" charset="77"/>
              </a:rPr>
              <a:t>Philadelphia Academy of School Leaders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8B075E7C-1611-F3DF-88CA-DE6D0916E0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413" y="6557541"/>
            <a:ext cx="3118023" cy="3077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77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Month ##, 202#</a:t>
            </a:r>
          </a:p>
        </p:txBody>
      </p:sp>
    </p:spTree>
    <p:extLst>
      <p:ext uri="{BB962C8B-B14F-4D97-AF65-F5344CB8AC3E}">
        <p14:creationId xmlns:p14="http://schemas.microsoft.com/office/powerpoint/2010/main" val="24951080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ottom Bar">
            <a:extLst>
              <a:ext uri="{FF2B5EF4-FFF2-40B4-BE49-F238E27FC236}">
                <a16:creationId xmlns:a16="http://schemas.microsoft.com/office/drawing/2014/main" id="{11355B18-6ACD-9EC6-F9DC-C581AD2943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546924"/>
            <a:ext cx="12198096" cy="311308"/>
          </a:xfrm>
          <a:prstGeom prst="rect">
            <a:avLst/>
          </a:prstGeom>
        </p:spPr>
      </p:pic>
      <p:pic>
        <p:nvPicPr>
          <p:cNvPr id="8" name="Logo" descr="A logo with text on it&#10;&#10;Description automatically generated">
            <a:extLst>
              <a:ext uri="{FF2B5EF4-FFF2-40B4-BE49-F238E27FC236}">
                <a16:creationId xmlns:a16="http://schemas.microsoft.com/office/drawing/2014/main" id="{6AB0A4F0-D19F-C724-0908-DE64AB42066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194323" y="379093"/>
            <a:ext cx="1598141" cy="59930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08E184-4C76-E6C0-4FE9-755174D79D09}"/>
              </a:ext>
            </a:extLst>
          </p:cNvPr>
          <p:cNvCxnSpPr>
            <a:cxnSpLocks/>
          </p:cNvCxnSpPr>
          <p:nvPr/>
        </p:nvCxnSpPr>
        <p:spPr>
          <a:xfrm flipV="1">
            <a:off x="506627" y="1677847"/>
            <a:ext cx="11285837" cy="701"/>
          </a:xfrm>
          <a:prstGeom prst="line">
            <a:avLst/>
          </a:prstGeom>
          <a:ln w="73025">
            <a:solidFill>
              <a:schemeClr val="accent1">
                <a:alpha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BD5079CE-CE05-BED8-9E0B-363B097B90A8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06926" y="1866587"/>
            <a:ext cx="11285537" cy="38898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Avenir Next LT Pro" panose="020B0504020202020204" pitchFamily="34" charset="77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2049BA35-2322-E3D2-05C3-D38DA8ADC1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413" y="339118"/>
            <a:ext cx="9288160" cy="1371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 i="0">
                <a:solidFill>
                  <a:schemeClr val="accent1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225EDA-A03D-45C0-8D1E-C2E71AA280E3}"/>
              </a:ext>
            </a:extLst>
          </p:cNvPr>
          <p:cNvSpPr txBox="1"/>
          <p:nvPr/>
        </p:nvSpPr>
        <p:spPr>
          <a:xfrm>
            <a:off x="7957750" y="6557541"/>
            <a:ext cx="3834713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venir Next LT Pro" panose="020B0504020202020204" pitchFamily="34" charset="77"/>
              </a:rPr>
              <a:t>Philadelphia Academy of School Leaders</a:t>
            </a:r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1DB7C743-D465-CB53-9CF1-54F1F7F839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413" y="6557541"/>
            <a:ext cx="3118023" cy="3077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77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Month ##, 202#</a:t>
            </a:r>
          </a:p>
        </p:txBody>
      </p:sp>
    </p:spTree>
    <p:extLst>
      <p:ext uri="{BB962C8B-B14F-4D97-AF65-F5344CB8AC3E}">
        <p14:creationId xmlns:p14="http://schemas.microsoft.com/office/powerpoint/2010/main" val="324204640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ottom Bar">
            <a:extLst>
              <a:ext uri="{FF2B5EF4-FFF2-40B4-BE49-F238E27FC236}">
                <a16:creationId xmlns:a16="http://schemas.microsoft.com/office/drawing/2014/main" id="{11355B18-6ACD-9EC6-F9DC-C581AD2943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546924"/>
            <a:ext cx="12198096" cy="311308"/>
          </a:xfrm>
          <a:prstGeom prst="rect">
            <a:avLst/>
          </a:prstGeom>
        </p:spPr>
      </p:pic>
      <p:pic>
        <p:nvPicPr>
          <p:cNvPr id="8" name="Logo" descr="A logo with text on it&#10;&#10;Description automatically generated">
            <a:extLst>
              <a:ext uri="{FF2B5EF4-FFF2-40B4-BE49-F238E27FC236}">
                <a16:creationId xmlns:a16="http://schemas.microsoft.com/office/drawing/2014/main" id="{6AB0A4F0-D19F-C724-0908-DE64AB42066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194323" y="379093"/>
            <a:ext cx="1598141" cy="59930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08E184-4C76-E6C0-4FE9-755174D79D09}"/>
              </a:ext>
            </a:extLst>
          </p:cNvPr>
          <p:cNvCxnSpPr>
            <a:cxnSpLocks/>
          </p:cNvCxnSpPr>
          <p:nvPr/>
        </p:nvCxnSpPr>
        <p:spPr>
          <a:xfrm flipV="1">
            <a:off x="506627" y="1677847"/>
            <a:ext cx="11285837" cy="701"/>
          </a:xfrm>
          <a:prstGeom prst="line">
            <a:avLst/>
          </a:prstGeom>
          <a:ln w="73025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able Placeholder 5">
            <a:extLst>
              <a:ext uri="{FF2B5EF4-FFF2-40B4-BE49-F238E27FC236}">
                <a16:creationId xmlns:a16="http://schemas.microsoft.com/office/drawing/2014/main" id="{3AC14E53-565F-FC6A-F39C-2B3EF469D608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06926" y="1866587"/>
            <a:ext cx="11285537" cy="38898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Avenir Next LT Pro" panose="020B0504020202020204" pitchFamily="34" charset="77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E402BFCF-B2A2-405E-6F59-56AA12868E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413" y="339118"/>
            <a:ext cx="9288160" cy="1371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 i="0">
                <a:solidFill>
                  <a:schemeClr val="accent2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128202-3B3D-CB39-BC6A-8AA42C0DEB90}"/>
              </a:ext>
            </a:extLst>
          </p:cNvPr>
          <p:cNvSpPr txBox="1"/>
          <p:nvPr/>
        </p:nvSpPr>
        <p:spPr>
          <a:xfrm>
            <a:off x="7957750" y="6557541"/>
            <a:ext cx="3834713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venir Next LT Pro" panose="020B0504020202020204" pitchFamily="34" charset="77"/>
              </a:rPr>
              <a:t>Philadelphia Academy of School Leaders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587816CC-1C99-C826-A9BC-786308E2BD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413" y="6557541"/>
            <a:ext cx="3118023" cy="3077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77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Month ##, 202#</a:t>
            </a:r>
          </a:p>
        </p:txBody>
      </p:sp>
    </p:spTree>
    <p:extLst>
      <p:ext uri="{BB962C8B-B14F-4D97-AF65-F5344CB8AC3E}">
        <p14:creationId xmlns:p14="http://schemas.microsoft.com/office/powerpoint/2010/main" val="382337240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 Pap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" descr="A white surface with a pink corner&#10;&#10;Description automatically generated">
            <a:extLst>
              <a:ext uri="{FF2B5EF4-FFF2-40B4-BE49-F238E27FC236}">
                <a16:creationId xmlns:a16="http://schemas.microsoft.com/office/drawing/2014/main" id="{B541FBA8-A4A7-A677-D4C7-407F612317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Logo" descr="A logo with text on it&#10;&#10;Description automatically generated">
            <a:extLst>
              <a:ext uri="{FF2B5EF4-FFF2-40B4-BE49-F238E27FC236}">
                <a16:creationId xmlns:a16="http://schemas.microsoft.com/office/drawing/2014/main" id="{F702093B-DB7D-7023-1151-0BFDE41BFDD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194323" y="5855209"/>
            <a:ext cx="1598141" cy="59930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91A104-5718-F97D-AAB5-AF04299E45B9}"/>
              </a:ext>
            </a:extLst>
          </p:cNvPr>
          <p:cNvCxnSpPr>
            <a:cxnSpLocks/>
          </p:cNvCxnSpPr>
          <p:nvPr/>
        </p:nvCxnSpPr>
        <p:spPr>
          <a:xfrm flipV="1">
            <a:off x="506627" y="1677847"/>
            <a:ext cx="11285837" cy="701"/>
          </a:xfrm>
          <a:prstGeom prst="line">
            <a:avLst/>
          </a:prstGeom>
          <a:ln w="73025">
            <a:solidFill>
              <a:schemeClr val="accent1">
                <a:alpha val="60182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4B144F14-9416-B465-6203-4AF8FA4C6D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413" y="339118"/>
            <a:ext cx="9288160" cy="1371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 i="0">
                <a:solidFill>
                  <a:schemeClr val="accent1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61539CFB-3BD7-C4FE-EC63-E5F0B148C9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6413" y="1816101"/>
            <a:ext cx="10614305" cy="20463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Text here.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7E0BB293-E84B-4B3C-C698-3DB370DE93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6413" y="3962573"/>
            <a:ext cx="10614305" cy="238443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ITEM 1</a:t>
            </a:r>
          </a:p>
          <a:p>
            <a:pPr lvl="0"/>
            <a:r>
              <a:rPr lang="en-US" dirty="0"/>
              <a:t>ITEM 2</a:t>
            </a:r>
          </a:p>
        </p:txBody>
      </p:sp>
    </p:spTree>
    <p:extLst>
      <p:ext uri="{BB962C8B-B14F-4D97-AF65-F5344CB8AC3E}">
        <p14:creationId xmlns:p14="http://schemas.microsoft.com/office/powerpoint/2010/main" val="286028543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 Pap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" descr="A white surface with a pink corner&#10;&#10;Description automatically generated">
            <a:extLst>
              <a:ext uri="{FF2B5EF4-FFF2-40B4-BE49-F238E27FC236}">
                <a16:creationId xmlns:a16="http://schemas.microsoft.com/office/drawing/2014/main" id="{B541FBA8-A4A7-A677-D4C7-407F612317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Logo" descr="A logo with text on it&#10;&#10;Description automatically generated">
            <a:extLst>
              <a:ext uri="{FF2B5EF4-FFF2-40B4-BE49-F238E27FC236}">
                <a16:creationId xmlns:a16="http://schemas.microsoft.com/office/drawing/2014/main" id="{F702093B-DB7D-7023-1151-0BFDE41BFDD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194323" y="5855209"/>
            <a:ext cx="1598141" cy="59930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91A104-5718-F97D-AAB5-AF04299E45B9}"/>
              </a:ext>
            </a:extLst>
          </p:cNvPr>
          <p:cNvCxnSpPr>
            <a:cxnSpLocks/>
          </p:cNvCxnSpPr>
          <p:nvPr/>
        </p:nvCxnSpPr>
        <p:spPr>
          <a:xfrm flipV="1">
            <a:off x="506627" y="1677847"/>
            <a:ext cx="11285837" cy="701"/>
          </a:xfrm>
          <a:prstGeom prst="line">
            <a:avLst/>
          </a:prstGeom>
          <a:ln w="73025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2E2CFE8B-2A21-44DB-8D65-9C6A6F79CF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413" y="339118"/>
            <a:ext cx="9288160" cy="1371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 i="0">
                <a:solidFill>
                  <a:schemeClr val="accent2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9D4B81A2-864F-46B9-BC77-91B9682722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6413" y="1816101"/>
            <a:ext cx="10614305" cy="20463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Text here.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5DB59A22-8537-5110-04D1-645AE79D65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6413" y="3962573"/>
            <a:ext cx="10614305" cy="238443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ITEM 1</a:t>
            </a:r>
          </a:p>
          <a:p>
            <a:pPr lvl="0"/>
            <a:r>
              <a:rPr lang="en-US" dirty="0"/>
              <a:t>ITEM 2</a:t>
            </a:r>
          </a:p>
        </p:txBody>
      </p:sp>
    </p:spTree>
    <p:extLst>
      <p:ext uri="{BB962C8B-B14F-4D97-AF65-F5344CB8AC3E}">
        <p14:creationId xmlns:p14="http://schemas.microsoft.com/office/powerpoint/2010/main" val="131798532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 Color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for a school&#10;&#10;AI-generated content may be incorrect.">
            <a:extLst>
              <a:ext uri="{FF2B5EF4-FFF2-40B4-BE49-F238E27FC236}">
                <a16:creationId xmlns:a16="http://schemas.microsoft.com/office/drawing/2014/main" id="{DECFA8C9-863B-5132-9E9C-E60D00066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4323" y="389710"/>
            <a:ext cx="1598141" cy="599303"/>
          </a:xfrm>
          <a:prstGeom prst="rect">
            <a:avLst/>
          </a:prstGeom>
        </p:spPr>
      </p:pic>
      <p:pic>
        <p:nvPicPr>
          <p:cNvPr id="7" name="Bottom Bar">
            <a:extLst>
              <a:ext uri="{FF2B5EF4-FFF2-40B4-BE49-F238E27FC236}">
                <a16:creationId xmlns:a16="http://schemas.microsoft.com/office/drawing/2014/main" id="{B08F1834-CB19-4D1E-F176-AC1B4CD974D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546924"/>
            <a:ext cx="12198096" cy="3113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91A104-5718-F97D-AAB5-AF04299E45B9}"/>
              </a:ext>
            </a:extLst>
          </p:cNvPr>
          <p:cNvCxnSpPr>
            <a:cxnSpLocks/>
          </p:cNvCxnSpPr>
          <p:nvPr/>
        </p:nvCxnSpPr>
        <p:spPr>
          <a:xfrm flipV="1">
            <a:off x="506627" y="1677847"/>
            <a:ext cx="11285837" cy="701"/>
          </a:xfrm>
          <a:prstGeom prst="line">
            <a:avLst/>
          </a:prstGeom>
          <a:ln w="7302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71ED0F10-C6BD-6024-51E5-370E0414C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413" y="339118"/>
            <a:ext cx="9288160" cy="1371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14537526-15D2-2E7C-B3D7-4626A3BFB5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6413" y="1816101"/>
            <a:ext cx="10614305" cy="20463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Text here.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D3BA3FB0-ADAE-7352-ADAA-CE5724C689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6413" y="3962573"/>
            <a:ext cx="10614305" cy="238443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ITEM 1</a:t>
            </a:r>
          </a:p>
          <a:p>
            <a:pPr lvl="0"/>
            <a:r>
              <a:rPr lang="en-US" dirty="0"/>
              <a:t>ITEM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874294-7652-D255-446F-2927FF2D9AAA}"/>
              </a:ext>
            </a:extLst>
          </p:cNvPr>
          <p:cNvSpPr txBox="1"/>
          <p:nvPr/>
        </p:nvSpPr>
        <p:spPr>
          <a:xfrm>
            <a:off x="7957750" y="6557541"/>
            <a:ext cx="3834713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venir Next LT Pro" panose="020B0504020202020204" pitchFamily="34" charset="77"/>
              </a:rPr>
              <a:t>Philadelphia Academy of School Leaders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C61A98FB-7855-CB53-BC47-EFB5F0FE2C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413" y="6557541"/>
            <a:ext cx="3118023" cy="3077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77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Month ##, 202#</a:t>
            </a:r>
          </a:p>
        </p:txBody>
      </p:sp>
    </p:spTree>
    <p:extLst>
      <p:ext uri="{BB962C8B-B14F-4D97-AF65-F5344CB8AC3E}">
        <p14:creationId xmlns:p14="http://schemas.microsoft.com/office/powerpoint/2010/main" val="144840658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 Color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for a school&#10;&#10;AI-generated content may be incorrect.">
            <a:extLst>
              <a:ext uri="{FF2B5EF4-FFF2-40B4-BE49-F238E27FC236}">
                <a16:creationId xmlns:a16="http://schemas.microsoft.com/office/drawing/2014/main" id="{DECFA8C9-863B-5132-9E9C-E60D00066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4323" y="389710"/>
            <a:ext cx="1598141" cy="599303"/>
          </a:xfrm>
          <a:prstGeom prst="rect">
            <a:avLst/>
          </a:prstGeom>
        </p:spPr>
      </p:pic>
      <p:pic>
        <p:nvPicPr>
          <p:cNvPr id="7" name="Bottom Bar">
            <a:extLst>
              <a:ext uri="{FF2B5EF4-FFF2-40B4-BE49-F238E27FC236}">
                <a16:creationId xmlns:a16="http://schemas.microsoft.com/office/drawing/2014/main" id="{B08F1834-CB19-4D1E-F176-AC1B4CD974D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546924"/>
            <a:ext cx="12198096" cy="3113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91A104-5718-F97D-AAB5-AF04299E45B9}"/>
              </a:ext>
            </a:extLst>
          </p:cNvPr>
          <p:cNvCxnSpPr>
            <a:cxnSpLocks/>
          </p:cNvCxnSpPr>
          <p:nvPr/>
        </p:nvCxnSpPr>
        <p:spPr>
          <a:xfrm flipV="1">
            <a:off x="506627" y="1677847"/>
            <a:ext cx="11285837" cy="701"/>
          </a:xfrm>
          <a:prstGeom prst="line">
            <a:avLst/>
          </a:prstGeom>
          <a:ln w="7302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4D58B817-CA03-F4C5-8CC0-B3068336CB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413" y="339118"/>
            <a:ext cx="9288160" cy="1371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0FE972D5-2A18-9F67-7411-40A93F86BA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6413" y="1816101"/>
            <a:ext cx="10614305" cy="20463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Text here.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E4F69862-4B9C-A657-191E-5FE82499D3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6413" y="3962573"/>
            <a:ext cx="10614305" cy="238443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 dirty="0"/>
              <a:t>ITEM 1</a:t>
            </a:r>
          </a:p>
          <a:p>
            <a:pPr lvl="0"/>
            <a:r>
              <a:rPr lang="en-US" dirty="0"/>
              <a:t>ITEM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AA546A-C345-7C3F-5369-6968C6B9B285}"/>
              </a:ext>
            </a:extLst>
          </p:cNvPr>
          <p:cNvSpPr txBox="1"/>
          <p:nvPr/>
        </p:nvSpPr>
        <p:spPr>
          <a:xfrm>
            <a:off x="7957750" y="6557541"/>
            <a:ext cx="3834713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venir Next LT Pro" panose="020B0504020202020204" pitchFamily="34" charset="77"/>
              </a:rPr>
              <a:t>Philadelphia Academy of School Leaders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29625F3A-94D1-CA56-52DF-C3358032B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413" y="6557541"/>
            <a:ext cx="3118023" cy="3077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77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Month ##, 202#</a:t>
            </a:r>
          </a:p>
        </p:txBody>
      </p:sp>
    </p:spTree>
    <p:extLst>
      <p:ext uri="{BB962C8B-B14F-4D97-AF65-F5344CB8AC3E}">
        <p14:creationId xmlns:p14="http://schemas.microsoft.com/office/powerpoint/2010/main" val="7129799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73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8" r:id="rId17"/>
    <p:sldLayoutId id="2147483740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pasl.org/2024-pasl-annual-report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mail.google.com/mail/u/0/#search/edwin%40pasl.org/FMfcgzQcqlBMZKVTVlCTZwRHSwKmmdvd?projector=1&amp;messagePartId=0.4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mail.google.com/mail/u/0/#search/edwin%40pasl.org/FMfcgzQcqlBMZKVTVlCTZwRHSwKmmdvd?projector=1&amp;messagePartId=0.3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429DE-C7FF-C71D-6E30-EDC7A3CCA7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9536" y="6231549"/>
            <a:ext cx="6693242" cy="307777"/>
          </a:xfrm>
        </p:spPr>
        <p:txBody>
          <a:bodyPr/>
          <a:lstStyle/>
          <a:p>
            <a:r>
              <a:rPr lang="en-US" dirty="0"/>
              <a:t>LEARNING FORWARD CONFERENCE | BOSTON, MA DECEMBER 10, 2025 </a:t>
            </a:r>
          </a:p>
          <a:p>
            <a:endParaRPr lang="en-US" dirty="0"/>
          </a:p>
        </p:txBody>
      </p:sp>
      <p:sp>
        <p:nvSpPr>
          <p:cNvPr id="389" name="Google Shape;389;p1"/>
          <p:cNvSpPr txBox="1">
            <a:spLocks noGrp="1"/>
          </p:cNvSpPr>
          <p:nvPr>
            <p:ph type="body" sz="quarter" idx="10"/>
          </p:nvPr>
        </p:nvSpPr>
        <p:spPr>
          <a:xfrm>
            <a:off x="506627" y="2634343"/>
            <a:ext cx="7287544" cy="1972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en-US" sz="3200" b="1" dirty="0">
                <a:latin typeface="Avenir Next LT Pro" panose="020B0504020202020204" pitchFamily="34" charset="77"/>
                <a:ea typeface="Arial Narrow"/>
                <a:cs typeface="Arial Narrow"/>
                <a:sym typeface="Arial Narrow"/>
              </a:rPr>
              <a:t>BUILDING BRIDGES TO SUPPORT SCHOOL AND SYSTEM LEADERSHIP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en-US" sz="3200" b="0" dirty="0">
                <a:latin typeface="Avenir Next LT Pro" panose="020B0504020202020204" pitchFamily="34" charset="77"/>
                <a:ea typeface="Arial Narrow"/>
                <a:cs typeface="Arial Narrow"/>
                <a:sym typeface="Arial Narrow"/>
              </a:rPr>
              <a:t>PHILADELPHIA ACADEMY OF SCHOOL LEADERS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2560"/>
              <a:buNone/>
            </a:pPr>
            <a:endParaRPr lang="en-US" sz="3200" b="1" dirty="0">
              <a:latin typeface="Avenir Next LT Pro" panose="020B0504020202020204" pitchFamily="34" charset="77"/>
              <a:ea typeface="Arial Narrow"/>
              <a:cs typeface="Arial Narrow"/>
              <a:sym typeface="Arial Narrow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2560"/>
              <a:buNone/>
            </a:pPr>
            <a:endParaRPr lang="en-US" sz="3200" b="1" dirty="0">
              <a:latin typeface="Avenir Next LT Pro" panose="020B0504020202020204" pitchFamily="34" charset="77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335445-EB90-A6DB-0CFA-303E4CA4C0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DECEMBER 10TH – 8:45 – 10:45 A.M. </a:t>
            </a:r>
          </a:p>
          <a:p>
            <a:r>
              <a:rPr lang="en-US" i="1" dirty="0"/>
              <a:t>Generously Supported by Neubauer Family Foundation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9A0C8E-AB0D-B9F3-EE1C-FD036F249F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412" y="339118"/>
            <a:ext cx="10614305" cy="1371600"/>
          </a:xfrm>
        </p:spPr>
        <p:txBody>
          <a:bodyPr/>
          <a:lstStyle/>
          <a:p>
            <a:r>
              <a:rPr lang="en-US" dirty="0"/>
              <a:t>ORIGIN STORY </a:t>
            </a:r>
            <a:r>
              <a:rPr lang="en-US" sz="2000" b="0" i="1" dirty="0">
                <a:solidFill>
                  <a:schemeClr val="accent2"/>
                </a:solidFill>
              </a:rPr>
              <a:t>| PHILADELPHIA ACADEMY OF SCHOOL LEADERS</a:t>
            </a:r>
          </a:p>
        </p:txBody>
      </p:sp>
      <p:sp>
        <p:nvSpPr>
          <p:cNvPr id="507" name="Google Shape;507;p10"/>
          <p:cNvSpPr/>
          <p:nvPr/>
        </p:nvSpPr>
        <p:spPr>
          <a:xfrm>
            <a:off x="4800627" y="2005254"/>
            <a:ext cx="2626867" cy="914400"/>
          </a:xfrm>
          <a:prstGeom prst="rect">
            <a:avLst/>
          </a:prstGeom>
          <a:noFill/>
          <a:ln w="38100" cap="flat" cmpd="sng">
            <a:solidFill>
              <a:srgbClr val="AB1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Arial Narrow"/>
                <a:cs typeface="Arial Narrow"/>
                <a:sym typeface="Arial Narrow"/>
              </a:rPr>
              <a:t>Building an Infrastructure</a:t>
            </a:r>
            <a:endParaRPr sz="2000" dirty="0">
              <a:latin typeface="Avenir Next LT Pro" panose="020B0504020202020204" pitchFamily="34" charset="77"/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2612538" y="2710407"/>
            <a:ext cx="2370059" cy="2280458"/>
          </a:xfrm>
          <a:prstGeom prst="ellipse">
            <a:avLst/>
          </a:prstGeom>
          <a:noFill/>
          <a:ln w="38100" cap="flat" cmpd="sng">
            <a:solidFill>
              <a:srgbClr val="1E53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Arial Narrow"/>
                <a:cs typeface="Arial Narrow"/>
                <a:sym typeface="Arial Narrow"/>
              </a:rPr>
              <a:t>Horizon Scan of the Context</a:t>
            </a:r>
            <a:endParaRPr sz="2000" dirty="0">
              <a:latin typeface="Avenir Next LT Pro" panose="020B0504020202020204" pitchFamily="34" charset="77"/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8281067" y="1749331"/>
            <a:ext cx="2974800" cy="2358180"/>
          </a:xfrm>
          <a:prstGeom prst="pentagon">
            <a:avLst>
              <a:gd name="hf" fmla="val 105146"/>
              <a:gd name="vf" fmla="val 110557"/>
            </a:avLst>
          </a:prstGeom>
          <a:noFill/>
          <a:ln w="38100" cap="flat" cmpd="sng">
            <a:solidFill>
              <a:srgbClr val="1E53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dk1"/>
                </a:solidFill>
                <a:latin typeface="Avenir Next LT Pro" panose="020B0504020202020204" pitchFamily="34" charset="77"/>
                <a:ea typeface="Arial Narrow"/>
                <a:cs typeface="Arial Narrow"/>
                <a:sym typeface="Arial Narrow"/>
              </a:rPr>
              <a:t>Researching</a:t>
            </a:r>
            <a:endParaRPr sz="1900" dirty="0">
              <a:latin typeface="Avenir Next LT Pro" panose="020B0504020202020204" pitchFamily="34" charset="7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dk1"/>
                </a:solidFill>
                <a:latin typeface="Avenir Next LT Pro" panose="020B0504020202020204" pitchFamily="34" charset="77"/>
                <a:ea typeface="Arial Narrow"/>
                <a:cs typeface="Arial Narrow"/>
                <a:sym typeface="Arial Narrow"/>
              </a:rPr>
              <a:t> Leadership</a:t>
            </a:r>
            <a:endParaRPr sz="1900" dirty="0">
              <a:latin typeface="Avenir Next LT Pro" panose="020B0504020202020204" pitchFamily="34" charset="7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dk1"/>
                </a:solidFill>
                <a:latin typeface="Avenir Next LT Pro" panose="020B0504020202020204" pitchFamily="34" charset="77"/>
                <a:ea typeface="Arial Narrow"/>
                <a:cs typeface="Arial Narrow"/>
                <a:sym typeface="Arial Narrow"/>
              </a:rPr>
              <a:t>Development Models</a:t>
            </a:r>
            <a:endParaRPr sz="1900" dirty="0">
              <a:latin typeface="Avenir Next LT Pro" panose="020B0504020202020204" pitchFamily="34" charset="77"/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3915759" y="4283832"/>
            <a:ext cx="3511735" cy="2358180"/>
          </a:xfrm>
          <a:prstGeom prst="diamond">
            <a:avLst/>
          </a:prstGeom>
          <a:noFill/>
          <a:ln w="38100" cap="flat" cmpd="sng">
            <a:solidFill>
              <a:srgbClr val="0078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Arial Narrow"/>
                <a:cs typeface="Arial Narrow"/>
                <a:sym typeface="Arial Narrow"/>
              </a:rPr>
              <a:t>Recruitment </a:t>
            </a:r>
            <a:endParaRPr sz="2000" dirty="0">
              <a:latin typeface="Avenir Next LT Pro" panose="020B0504020202020204" pitchFamily="34" charset="7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Arial Narrow"/>
                <a:cs typeface="Arial Narrow"/>
                <a:sym typeface="Arial Narrow"/>
              </a:rPr>
              <a:t>And</a:t>
            </a:r>
            <a:endParaRPr sz="2000" dirty="0">
              <a:latin typeface="Avenir Next LT Pro" panose="020B0504020202020204" pitchFamily="34" charset="7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Arial Narrow"/>
                <a:cs typeface="Arial Narrow"/>
                <a:sym typeface="Arial Narrow"/>
              </a:rPr>
              <a:t>Selection</a:t>
            </a:r>
            <a:endParaRPr sz="2000" dirty="0">
              <a:latin typeface="Avenir Next LT Pro" panose="020B0504020202020204" pitchFamily="34" charset="77"/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614267" y="4499022"/>
            <a:ext cx="2188089" cy="1710575"/>
          </a:xfrm>
          <a:prstGeom prst="snip2SameRect">
            <a:avLst>
              <a:gd name="adj1" fmla="val 16667"/>
              <a:gd name="adj2" fmla="val 0"/>
            </a:avLst>
          </a:prstGeom>
          <a:noFill/>
          <a:ln w="38100" cap="flat" cmpd="sng">
            <a:solidFill>
              <a:srgbClr val="AB1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Arial Narrow"/>
                <a:cs typeface="Arial Narrow"/>
                <a:sym typeface="Arial Narrow"/>
              </a:rPr>
              <a:t>Engagement Methods</a:t>
            </a:r>
            <a:endParaRPr sz="2000" dirty="0">
              <a:latin typeface="Avenir Next LT Pro" panose="020B0504020202020204" pitchFamily="34" charset="77"/>
            </a:endParaRPr>
          </a:p>
        </p:txBody>
      </p:sp>
      <p:sp>
        <p:nvSpPr>
          <p:cNvPr id="512" name="Google Shape;512;p10"/>
          <p:cNvSpPr/>
          <p:nvPr/>
        </p:nvSpPr>
        <p:spPr>
          <a:xfrm>
            <a:off x="559413" y="1958671"/>
            <a:ext cx="2188089" cy="2148840"/>
          </a:xfrm>
          <a:prstGeom prst="heart">
            <a:avLst/>
          </a:prstGeom>
          <a:noFill/>
          <a:ln w="38100" cap="flat" cmpd="sng">
            <a:solidFill>
              <a:srgbClr val="AB1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Avenir Next LT Pro" panose="020B0504020202020204" pitchFamily="34" charset="77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Arial Narrow"/>
                <a:cs typeface="Arial Narrow"/>
                <a:sym typeface="Arial Narrow"/>
              </a:rPr>
              <a:t>The Ask</a:t>
            </a:r>
            <a:endParaRPr sz="2000" dirty="0">
              <a:latin typeface="Avenir Next LT Pro" panose="020B0504020202020204" pitchFamily="34" charset="7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Arial Narrow"/>
                <a:cs typeface="Arial Narrow"/>
                <a:sym typeface="Arial Narrow"/>
              </a:rPr>
              <a:t>and the </a:t>
            </a:r>
            <a:endParaRPr sz="2000" dirty="0">
              <a:latin typeface="Avenir Next LT Pro" panose="020B0504020202020204" pitchFamily="34" charset="7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Arial Narrow"/>
                <a:cs typeface="Arial Narrow"/>
                <a:sym typeface="Arial Narrow"/>
              </a:rPr>
              <a:t>Invitation</a:t>
            </a:r>
            <a:endParaRPr sz="2000" dirty="0">
              <a:solidFill>
                <a:schemeClr val="lt1"/>
              </a:solidFill>
              <a:latin typeface="Avenir Next LT Pro" panose="020B0504020202020204" pitchFamily="34" charset="77"/>
              <a:ea typeface="Trebuchet MS"/>
              <a:cs typeface="Trebuchet MS"/>
              <a:sym typeface="Trebuchet MS"/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6096000" y="3130003"/>
            <a:ext cx="1918162" cy="1250741"/>
          </a:xfrm>
          <a:prstGeom prst="parallelogram">
            <a:avLst>
              <a:gd name="adj" fmla="val 25000"/>
            </a:avLst>
          </a:prstGeom>
          <a:noFill/>
          <a:ln w="38100" cap="flat" cmpd="sng">
            <a:solidFill>
              <a:srgbClr val="AB1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Arial Narrow"/>
                <a:cs typeface="Arial Narrow"/>
                <a:sym typeface="Arial Narrow"/>
              </a:rPr>
              <a:t>Institute Design</a:t>
            </a:r>
            <a:endParaRPr sz="2000" dirty="0">
              <a:latin typeface="Avenir Next LT Pro" panose="020B0504020202020204" pitchFamily="34" charset="77"/>
            </a:endParaRPr>
          </a:p>
        </p:txBody>
      </p:sp>
      <p:sp>
        <p:nvSpPr>
          <p:cNvPr id="514" name="Google Shape;514;p10"/>
          <p:cNvSpPr/>
          <p:nvPr/>
        </p:nvSpPr>
        <p:spPr>
          <a:xfrm>
            <a:off x="7668128" y="4380744"/>
            <a:ext cx="2390272" cy="1277552"/>
          </a:xfrm>
          <a:prstGeom prst="cube">
            <a:avLst>
              <a:gd name="adj" fmla="val 25000"/>
            </a:avLst>
          </a:prstGeom>
          <a:noFill/>
          <a:ln w="38100" cap="flat" cmpd="sng">
            <a:solidFill>
              <a:srgbClr val="1E53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Arial Narrow"/>
                <a:cs typeface="Arial Narrow"/>
                <a:sym typeface="Arial Narrow"/>
              </a:rPr>
              <a:t>Staffing the Institute</a:t>
            </a:r>
            <a:endParaRPr sz="2000" dirty="0">
              <a:latin typeface="Avenir Next LT Pro" panose="020B0504020202020204" pitchFamily="34" charset="77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54429C-80FB-1A92-B258-D465871BE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412" y="339118"/>
            <a:ext cx="11001375" cy="1371600"/>
          </a:xfrm>
        </p:spPr>
        <p:txBody>
          <a:bodyPr/>
          <a:lstStyle/>
          <a:p>
            <a:r>
              <a:rPr lang="en-US" dirty="0" err="1"/>
              <a:t>PASL</a:t>
            </a:r>
            <a:r>
              <a:rPr lang="en-US" dirty="0"/>
              <a:t> ORIGIN STORY </a:t>
            </a:r>
            <a:r>
              <a:rPr lang="en-US" sz="2000" b="0" i="1" dirty="0">
                <a:solidFill>
                  <a:schemeClr val="accent2"/>
                </a:solidFill>
              </a:rPr>
              <a:t>| THE BEGINNING (2014 – 2015)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4DBA4-DC0D-62E1-6BBF-D3F7C9DD1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085" y="1906296"/>
            <a:ext cx="6662015" cy="2766007"/>
          </a:xfrm>
        </p:spPr>
        <p:txBody>
          <a:bodyPr wrap="square"/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accent2"/>
                </a:solidFill>
              </a:rPr>
              <a:t>THE ASK AND THE INVITATION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University of Chicago – </a:t>
            </a:r>
            <a:r>
              <a:rPr lang="en-US" sz="2400" b="1" dirty="0"/>
              <a:t>Joe Neubauer, </a:t>
            </a:r>
            <a:r>
              <a:rPr lang="en-US" sz="2400" dirty="0"/>
              <a:t>Board Chairman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Urban Education Institute – </a:t>
            </a:r>
            <a:r>
              <a:rPr lang="en-US" sz="2400" b="1" dirty="0"/>
              <a:t>Tim Knowles</a:t>
            </a:r>
            <a:r>
              <a:rPr lang="en-US" sz="2400" dirty="0"/>
              <a:t>, Executive Director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UEI</a:t>
            </a:r>
            <a:r>
              <a:rPr lang="en-US" sz="2400" dirty="0"/>
              <a:t> Senior Advisor – </a:t>
            </a:r>
            <a:r>
              <a:rPr lang="en-US" sz="2400" b="1" dirty="0"/>
              <a:t>Al Bertani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Role of the </a:t>
            </a:r>
            <a:r>
              <a:rPr lang="en-US" sz="2400" b="1" dirty="0"/>
              <a:t>Neubauer Family Foundation</a:t>
            </a:r>
          </a:p>
        </p:txBody>
      </p:sp>
      <p:pic>
        <p:nvPicPr>
          <p:cNvPr id="525" name="Google Shape;525;p11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22445" r="17134"/>
          <a:stretch>
            <a:fillRect/>
          </a:stretch>
        </p:blipFill>
        <p:spPr>
          <a:xfrm rot="238239">
            <a:off x="6857046" y="1740238"/>
            <a:ext cx="2531293" cy="3229305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339976" dist="181934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29EBAA1-298F-40B6-C576-48203C334AF1}"/>
              </a:ext>
            </a:extLst>
          </p:cNvPr>
          <p:cNvSpPr/>
          <p:nvPr/>
        </p:nvSpPr>
        <p:spPr>
          <a:xfrm>
            <a:off x="9644578" y="1914199"/>
            <a:ext cx="139700" cy="13970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BE1C5D9-C68A-B879-A4C9-CB63744233F3}"/>
              </a:ext>
            </a:extLst>
          </p:cNvPr>
          <p:cNvSpPr/>
          <p:nvPr/>
        </p:nvSpPr>
        <p:spPr>
          <a:xfrm>
            <a:off x="9644578" y="2164417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B027A73-C22E-2D2D-B064-18C44F4CEA8E}"/>
              </a:ext>
            </a:extLst>
          </p:cNvPr>
          <p:cNvSpPr/>
          <p:nvPr/>
        </p:nvSpPr>
        <p:spPr>
          <a:xfrm>
            <a:off x="9644578" y="2414635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EBCC4FF-F2FE-A3E7-BBA7-FB2181254B39}"/>
              </a:ext>
            </a:extLst>
          </p:cNvPr>
          <p:cNvSpPr/>
          <p:nvPr/>
        </p:nvSpPr>
        <p:spPr>
          <a:xfrm>
            <a:off x="9644578" y="2664853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937D15-0A8F-D5C9-D465-103C69941062}"/>
              </a:ext>
            </a:extLst>
          </p:cNvPr>
          <p:cNvSpPr/>
          <p:nvPr/>
        </p:nvSpPr>
        <p:spPr>
          <a:xfrm>
            <a:off x="9644578" y="2915071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F6579AB-727C-E740-2853-23C0C0FECAD8}"/>
              </a:ext>
            </a:extLst>
          </p:cNvPr>
          <p:cNvSpPr/>
          <p:nvPr/>
        </p:nvSpPr>
        <p:spPr>
          <a:xfrm>
            <a:off x="9648190" y="3165289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1BAF807-0A1E-A719-8C70-4EA47C316B73}"/>
              </a:ext>
            </a:extLst>
          </p:cNvPr>
          <p:cNvSpPr/>
          <p:nvPr/>
        </p:nvSpPr>
        <p:spPr>
          <a:xfrm>
            <a:off x="9648190" y="3415507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48709DE-FEFF-8808-B85B-CC1A3225FCF7}"/>
              </a:ext>
            </a:extLst>
          </p:cNvPr>
          <p:cNvSpPr/>
          <p:nvPr/>
        </p:nvSpPr>
        <p:spPr>
          <a:xfrm>
            <a:off x="9644578" y="3665725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41045BF-2A1B-41F9-A380-C164BA2B116F}"/>
              </a:ext>
            </a:extLst>
          </p:cNvPr>
          <p:cNvSpPr/>
          <p:nvPr/>
        </p:nvSpPr>
        <p:spPr>
          <a:xfrm>
            <a:off x="9644578" y="3915943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094DB5B-142F-B6F2-7ECE-05A538A7933F}"/>
              </a:ext>
            </a:extLst>
          </p:cNvPr>
          <p:cNvSpPr/>
          <p:nvPr/>
        </p:nvSpPr>
        <p:spPr>
          <a:xfrm>
            <a:off x="9646639" y="4166161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168F351-C261-C508-0F6E-F12A91C75B7A}"/>
              </a:ext>
            </a:extLst>
          </p:cNvPr>
          <p:cNvSpPr/>
          <p:nvPr/>
        </p:nvSpPr>
        <p:spPr>
          <a:xfrm>
            <a:off x="9644578" y="4416379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CE3148-20B9-0CF4-CB5B-B0B9D6F4DA9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855201" y="1825271"/>
            <a:ext cx="1768374" cy="714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050" b="1" dirty="0">
                <a:latin typeface="Avenir Next LT Pro" panose="020B0504020202020204" pitchFamily="34" charset="77"/>
              </a:rPr>
              <a:t>THE ASK &amp; THE INVITATION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HORIZON SCAN OF THE CONTEXT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BUILDING AN INFRASTRUCTURE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RESEARCHING LEADERSHIP DEVELOPMENT MODELS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ENGAGEMENT METHODS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RECRUITMENT &amp; SELECTION</a:t>
            </a:r>
          </a:p>
          <a:p>
            <a:pPr>
              <a:spcBef>
                <a:spcPts val="300"/>
              </a:spcBef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INSTITUTE DESIGN</a:t>
            </a:r>
          </a:p>
          <a:p>
            <a:pPr>
              <a:spcBef>
                <a:spcPts val="800"/>
              </a:spcBef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STAFFING THE INSTITUTE</a:t>
            </a:r>
          </a:p>
          <a:p>
            <a:pPr>
              <a:spcAft>
                <a:spcPts val="1200"/>
              </a:spcAft>
            </a:pPr>
            <a:endParaRPr lang="en-US" sz="1050" dirty="0"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latin typeface="Avenir Next LT Pro" panose="020B0504020202020204" pitchFamily="34" charset="77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ADDA18D-E149-FAD7-9FF4-3EFC4F8AE08D}"/>
              </a:ext>
            </a:extLst>
          </p:cNvPr>
          <p:cNvSpPr/>
          <p:nvPr/>
        </p:nvSpPr>
        <p:spPr>
          <a:xfrm>
            <a:off x="9656502" y="4658809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8E4093D-2092-5D23-A4AB-7B4100F64294}"/>
              </a:ext>
            </a:extLst>
          </p:cNvPr>
          <p:cNvSpPr/>
          <p:nvPr/>
        </p:nvSpPr>
        <p:spPr>
          <a:xfrm>
            <a:off x="9656502" y="4909027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69AA0DD-36C7-C9F1-42F3-5E8B0CE54091}"/>
              </a:ext>
            </a:extLst>
          </p:cNvPr>
          <p:cNvSpPr/>
          <p:nvPr/>
        </p:nvSpPr>
        <p:spPr>
          <a:xfrm>
            <a:off x="9652890" y="5159245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A45AE86-9AE5-DB4F-888D-FDBFF2384BFD}"/>
              </a:ext>
            </a:extLst>
          </p:cNvPr>
          <p:cNvSpPr/>
          <p:nvPr/>
        </p:nvSpPr>
        <p:spPr>
          <a:xfrm>
            <a:off x="9652890" y="5409463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9669DD-45A3-1609-C825-17CE40FDC4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PASL</a:t>
            </a:r>
            <a:r>
              <a:rPr lang="en-US" dirty="0"/>
              <a:t> ORIGIN STORY </a:t>
            </a:r>
            <a:r>
              <a:rPr lang="en-US" sz="2000" b="0" dirty="0">
                <a:solidFill>
                  <a:schemeClr val="accent2"/>
                </a:solidFill>
              </a:rPr>
              <a:t>| PHASE II</a:t>
            </a:r>
          </a:p>
        </p:txBody>
      </p:sp>
      <p:pic>
        <p:nvPicPr>
          <p:cNvPr id="546" name="Google Shape;54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0199">
            <a:off x="7058439" y="1644872"/>
            <a:ext cx="2073021" cy="1683370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272624" dist="236942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070FA13-82BB-A2F0-F7E5-E5A9B0CAF3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413" y="1906296"/>
            <a:ext cx="6832511" cy="2766007"/>
          </a:xfrm>
        </p:spPr>
        <p:txBody>
          <a:bodyPr wrap="square"/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accent2"/>
                </a:solidFill>
              </a:rPr>
              <a:t>BUILDING AN INFRASTRUCTURE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Identifying a  small cross-sector Steering Team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Nominating individuals to serve on the Design Team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Establishing protocols for communicating progress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Developing a cadence for regular meetings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30EBE52-495A-BED0-2173-772FE764E813}"/>
              </a:ext>
            </a:extLst>
          </p:cNvPr>
          <p:cNvSpPr/>
          <p:nvPr/>
        </p:nvSpPr>
        <p:spPr>
          <a:xfrm>
            <a:off x="9644578" y="1914199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63F3F9-FEB0-0743-21AE-22D943D327FB}"/>
              </a:ext>
            </a:extLst>
          </p:cNvPr>
          <p:cNvSpPr/>
          <p:nvPr/>
        </p:nvSpPr>
        <p:spPr>
          <a:xfrm>
            <a:off x="9644578" y="2164417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A882B75-D05A-797B-BFB8-D7116331A7A4}"/>
              </a:ext>
            </a:extLst>
          </p:cNvPr>
          <p:cNvSpPr/>
          <p:nvPr/>
        </p:nvSpPr>
        <p:spPr>
          <a:xfrm>
            <a:off x="9644578" y="2414635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CD6E2EE-1333-D999-423C-251EABDF3FDA}"/>
              </a:ext>
            </a:extLst>
          </p:cNvPr>
          <p:cNvSpPr/>
          <p:nvPr/>
        </p:nvSpPr>
        <p:spPr>
          <a:xfrm>
            <a:off x="9644578" y="2664853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EC1A1D4-05A3-AE65-DB5E-19885183C9FB}"/>
              </a:ext>
            </a:extLst>
          </p:cNvPr>
          <p:cNvSpPr/>
          <p:nvPr/>
        </p:nvSpPr>
        <p:spPr>
          <a:xfrm>
            <a:off x="9644578" y="2915071"/>
            <a:ext cx="139700" cy="13970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90AF974-30FF-5B00-70A0-4EBBB0F06D35}"/>
              </a:ext>
            </a:extLst>
          </p:cNvPr>
          <p:cNvSpPr/>
          <p:nvPr/>
        </p:nvSpPr>
        <p:spPr>
          <a:xfrm>
            <a:off x="9648190" y="3165289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DD74652-5792-6455-ADE2-2D541E47F1D7}"/>
              </a:ext>
            </a:extLst>
          </p:cNvPr>
          <p:cNvSpPr/>
          <p:nvPr/>
        </p:nvSpPr>
        <p:spPr>
          <a:xfrm>
            <a:off x="9648190" y="3415507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91E393-986C-55CE-410B-2E7255866E16}"/>
              </a:ext>
            </a:extLst>
          </p:cNvPr>
          <p:cNvSpPr/>
          <p:nvPr/>
        </p:nvSpPr>
        <p:spPr>
          <a:xfrm>
            <a:off x="9644578" y="3665725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55D4507-A44E-43B7-EFCF-E060141D93E8}"/>
              </a:ext>
            </a:extLst>
          </p:cNvPr>
          <p:cNvSpPr/>
          <p:nvPr/>
        </p:nvSpPr>
        <p:spPr>
          <a:xfrm>
            <a:off x="9644578" y="3915943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9E51D84-C954-0A86-9839-040FC72393D3}"/>
              </a:ext>
            </a:extLst>
          </p:cNvPr>
          <p:cNvSpPr/>
          <p:nvPr/>
        </p:nvSpPr>
        <p:spPr>
          <a:xfrm>
            <a:off x="9646639" y="4166161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8661077-D2CB-6B06-96A3-BFB0B29D3E10}"/>
              </a:ext>
            </a:extLst>
          </p:cNvPr>
          <p:cNvSpPr/>
          <p:nvPr/>
        </p:nvSpPr>
        <p:spPr>
          <a:xfrm>
            <a:off x="9644578" y="4416379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00C0BF-A5FD-BC05-0D49-4991242A95E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855201" y="1825271"/>
            <a:ext cx="1768374" cy="714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THE ASK &amp; THE INVITATION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HORIZON SCAN OF THE CONTEXT</a:t>
            </a:r>
          </a:p>
          <a:p>
            <a:pPr>
              <a:spcAft>
                <a:spcPts val="1200"/>
              </a:spcAft>
            </a:pPr>
            <a:r>
              <a:rPr lang="en-US" sz="1050" b="1" dirty="0">
                <a:solidFill>
                  <a:schemeClr val="tx1"/>
                </a:solidFill>
                <a:latin typeface="Avenir Next LT Pro" panose="020B0504020202020204" pitchFamily="34" charset="77"/>
              </a:rPr>
              <a:t>BUILDING AN INFRASTRUCTURE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RESEARCHING LEADERSHIP DEVELOPMENT MODELS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ENGAGEMENT METHODS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RECRUITMENT &amp; SELECTION</a:t>
            </a:r>
          </a:p>
          <a:p>
            <a:pPr>
              <a:spcBef>
                <a:spcPts val="300"/>
              </a:spcBef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INSTITUTE DESIGN</a:t>
            </a:r>
          </a:p>
          <a:p>
            <a:pPr>
              <a:spcBef>
                <a:spcPts val="800"/>
              </a:spcBef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STAFFING THE INSTITUTE</a:t>
            </a:r>
          </a:p>
          <a:p>
            <a:pPr>
              <a:spcAft>
                <a:spcPts val="1200"/>
              </a:spcAft>
            </a:pPr>
            <a:endParaRPr lang="en-US" sz="1050" dirty="0"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latin typeface="Avenir Next LT Pro" panose="020B0504020202020204" pitchFamily="34" charset="77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4C676B8-4A37-61B3-007E-D7EAEEFB4D17}"/>
              </a:ext>
            </a:extLst>
          </p:cNvPr>
          <p:cNvSpPr/>
          <p:nvPr/>
        </p:nvSpPr>
        <p:spPr>
          <a:xfrm>
            <a:off x="9656502" y="4658809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4FEC345-D0A5-16C2-053A-B8C59E1F304D}"/>
              </a:ext>
            </a:extLst>
          </p:cNvPr>
          <p:cNvSpPr/>
          <p:nvPr/>
        </p:nvSpPr>
        <p:spPr>
          <a:xfrm>
            <a:off x="9656502" y="4909027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45D75E2-C0FF-4F20-82B0-32840BB5C391}"/>
              </a:ext>
            </a:extLst>
          </p:cNvPr>
          <p:cNvSpPr/>
          <p:nvPr/>
        </p:nvSpPr>
        <p:spPr>
          <a:xfrm>
            <a:off x="9652890" y="5159245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470FCCA-5DC7-6007-65FA-81E3ED58931E}"/>
              </a:ext>
            </a:extLst>
          </p:cNvPr>
          <p:cNvSpPr/>
          <p:nvPr/>
        </p:nvSpPr>
        <p:spPr>
          <a:xfrm>
            <a:off x="9652890" y="5409463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7" name="Google Shape;547;p13"/>
          <p:cNvPicPr preferRelativeResize="0"/>
          <p:nvPr/>
        </p:nvPicPr>
        <p:blipFill rotWithShape="1">
          <a:blip r:embed="rId4">
            <a:alphaModFix/>
          </a:blip>
          <a:srcRect r="11235"/>
          <a:stretch>
            <a:fillRect/>
          </a:stretch>
        </p:blipFill>
        <p:spPr>
          <a:xfrm>
            <a:off x="7083976" y="3340998"/>
            <a:ext cx="2222347" cy="1988696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263715" dist="19182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>
          <a:extLst>
            <a:ext uri="{FF2B5EF4-FFF2-40B4-BE49-F238E27FC236}">
              <a16:creationId xmlns:a16="http://schemas.microsoft.com/office/drawing/2014/main" id="{384A6792-7CD5-2E34-9723-31F8CAA55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194796-A456-4ED8-3319-BFA372B3DE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PASL</a:t>
            </a:r>
            <a:r>
              <a:rPr lang="en-US" dirty="0"/>
              <a:t> ORIGIN STORY </a:t>
            </a:r>
            <a:r>
              <a:rPr lang="en-US" sz="2000" b="0" dirty="0">
                <a:solidFill>
                  <a:schemeClr val="accent2"/>
                </a:solidFill>
              </a:rPr>
              <a:t>| PHASE III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768DEE0-1BE8-8E3C-7957-1310CF4BF6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413" y="1906296"/>
            <a:ext cx="6948487" cy="2766007"/>
          </a:xfrm>
        </p:spPr>
        <p:txBody>
          <a:bodyPr wrap="square"/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accent2"/>
                </a:solidFill>
              </a:rPr>
              <a:t>RESEARCHING LEADERSHIP DEVELOPMENT MODELS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Leading principal development programs from across the U.S.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Leadership programs from across the globe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Executive Leader development models from the business sector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Model components – Program, Cohort, Coaching, Cross-Site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6541F3-16FC-3E8F-D79F-1CD3B00C37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1914199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FEC2754-627B-E6A8-B07D-972A6986F7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2164417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7E2B8F5-B8E1-98A3-5A4B-03FB720C53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2414635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1A63552-DF14-26B2-C2E2-2165B8F532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2664853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CC4C214-F0AB-5142-218D-CED8FF7D4E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2915071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7032023-F836-0724-F2A3-AD8933E4A6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8190" y="3165289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3B0E3F2-15FD-6088-8D80-52AB4242B7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8190" y="3415507"/>
            <a:ext cx="139700" cy="139700"/>
          </a:xfrm>
          <a:prstGeom prst="ellipse">
            <a:avLst/>
          </a:prstGeom>
          <a:solidFill>
            <a:schemeClr val="accent2"/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338173A-FA01-3C73-787C-9365E3563B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3665725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6B8EB2F-6205-CE26-5532-205E4390F5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3915943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A79CD7B-B9F0-45CC-B2EA-44170C1DED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6639" y="4166161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56B97FC-0038-6CFC-26E6-CAC620D426B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4416379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07A3FA-5A84-60E5-3612-0418457FDF6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855201" y="1825271"/>
            <a:ext cx="1830386" cy="7145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THE ASK &amp; THE INVITATION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HORIZON SCAN OF THE CONTEXT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BUILDING AN INFRASTRUCTURE</a:t>
            </a:r>
          </a:p>
          <a:p>
            <a:pPr>
              <a:spcAft>
                <a:spcPts val="1200"/>
              </a:spcAft>
            </a:pPr>
            <a:r>
              <a:rPr lang="en-US" sz="1050" b="1" dirty="0">
                <a:solidFill>
                  <a:schemeClr val="tx1"/>
                </a:solidFill>
                <a:latin typeface="Avenir Next LT Pro" panose="020B0504020202020204" pitchFamily="34" charset="77"/>
              </a:rPr>
              <a:t>RESEARCHING LEADERSHIP DEVELOPMENT MODELS</a:t>
            </a:r>
          </a:p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ENGAGEMENT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METHODS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RECRUITMENT &amp; SELECTION</a:t>
            </a:r>
          </a:p>
          <a:p>
            <a:pPr>
              <a:spcBef>
                <a:spcPts val="300"/>
              </a:spcBef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INSTITUTE DESIGN</a:t>
            </a:r>
          </a:p>
          <a:p>
            <a:pPr>
              <a:spcBef>
                <a:spcPts val="800"/>
              </a:spcBef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STAFFING THE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INSTITUTE</a:t>
            </a: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7EC3511-5635-B060-39B9-EE81D3A09B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56502" y="4658809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9682132-88F4-6F84-2058-6381D4E6CF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56502" y="4909027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7815A03-30B2-7848-A0B6-E0D4456AB0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52890" y="5159245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8FAF64A-7F2E-2252-CE52-168B8B3147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52890" y="5409463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558;p14">
            <a:extLst>
              <a:ext uri="{FF2B5EF4-FFF2-40B4-BE49-F238E27FC236}">
                <a16:creationId xmlns:a16="http://schemas.microsoft.com/office/drawing/2014/main" id="{A06E32FC-1FFF-A195-CE82-AB9C12B617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770" r="11199"/>
          <a:stretch>
            <a:fillRect/>
          </a:stretch>
        </p:blipFill>
        <p:spPr>
          <a:xfrm rot="235082">
            <a:off x="7393456" y="1728538"/>
            <a:ext cx="2085673" cy="1919369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335193" dist="211352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oogle Shape;559;p14">
            <a:extLst>
              <a:ext uri="{FF2B5EF4-FFF2-40B4-BE49-F238E27FC236}">
                <a16:creationId xmlns:a16="http://schemas.microsoft.com/office/drawing/2014/main" id="{7993ED2F-BBCA-DD6A-8389-B259C0B2B80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9288" r="8489"/>
          <a:stretch>
            <a:fillRect/>
          </a:stretch>
        </p:blipFill>
        <p:spPr>
          <a:xfrm>
            <a:off x="7224395" y="3570671"/>
            <a:ext cx="2238073" cy="2398329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272041" dist="142785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0284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>
          <a:extLst>
            <a:ext uri="{FF2B5EF4-FFF2-40B4-BE49-F238E27FC236}">
              <a16:creationId xmlns:a16="http://schemas.microsoft.com/office/drawing/2014/main" id="{217614DC-8F95-59C2-D144-908919C6F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F27CE3-6542-307E-AE3D-7C4D851EF9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PASL</a:t>
            </a:r>
            <a:r>
              <a:rPr lang="en-US" dirty="0"/>
              <a:t> ORIGIN STORY </a:t>
            </a:r>
            <a:r>
              <a:rPr lang="en-US" sz="2000" b="0" dirty="0">
                <a:solidFill>
                  <a:schemeClr val="accent2"/>
                </a:solidFill>
              </a:rPr>
              <a:t>| PHASE IV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F6FAED5-D32F-41F6-DDD6-B15EB7C6C9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413" y="1906296"/>
            <a:ext cx="6948487" cy="2766007"/>
          </a:xfrm>
        </p:spPr>
        <p:txBody>
          <a:bodyPr wrap="square"/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accent2"/>
                </a:solidFill>
              </a:rPr>
              <a:t>Engagement Methods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 Focus groups to jump-start process and build interest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 Identify Design Team Members across sectors (Principals)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Think Tank Design Challenge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Review and Feedback Groups as Design Work progressed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18D37D-0E7A-C67A-2312-982476A09F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1914199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BBA744A-0670-6A25-4E02-FD05FD2C3F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2164417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E5EEAA-8567-EE35-C20F-6AD67EEDB3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2414635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535CB0-889A-70A1-9F05-0BF64CB8D5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2664853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5DA3CA2-0B2A-48CE-4144-E45B862F69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2915071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48FB25D-57EA-3A93-EC67-E4732CBCAB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8190" y="3165289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BB844EF-54D9-CB70-BE97-BC28125698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8190" y="3415507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FFCB9E9-33EF-9DA5-E586-676929102A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3665725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81CBCD5-12BF-57B2-B4A0-0A6F88DC0C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3915943"/>
            <a:ext cx="139700" cy="13970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CCCECD-9EE7-9DAF-9C12-46253B0462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6639" y="4166161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66AC17-FA8D-668E-71F8-865578896F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4416379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01D721-9CCF-356F-B038-571A64B310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855201" y="1825271"/>
            <a:ext cx="1830386" cy="7145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THE ASK &amp; THE INVITATION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HORIZON SCAN OF THE CONTEXT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BUILDING AN INFRASTRUCTURE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RESEARCHING LEADERSHIP DEVELOPMENT MODELS</a:t>
            </a:r>
          </a:p>
          <a:p>
            <a:r>
              <a:rPr lang="en-US" sz="1050" b="1" dirty="0">
                <a:solidFill>
                  <a:schemeClr val="tx1"/>
                </a:solidFill>
                <a:latin typeface="Avenir Next LT Pro" panose="020B0504020202020204" pitchFamily="34" charset="77"/>
              </a:rPr>
              <a:t>ENGAGEMENT</a:t>
            </a:r>
          </a:p>
          <a:p>
            <a:pPr>
              <a:spcAft>
                <a:spcPts val="1200"/>
              </a:spcAft>
            </a:pPr>
            <a:r>
              <a:rPr lang="en-US" sz="1050" b="1" dirty="0">
                <a:solidFill>
                  <a:schemeClr val="tx1"/>
                </a:solidFill>
                <a:latin typeface="Avenir Next LT Pro" panose="020B0504020202020204" pitchFamily="34" charset="77"/>
              </a:rPr>
              <a:t>METHODS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RECRUITMENT &amp; SELECTION</a:t>
            </a:r>
          </a:p>
          <a:p>
            <a:pPr>
              <a:spcBef>
                <a:spcPts val="300"/>
              </a:spcBef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INSTITUTE DESIGN</a:t>
            </a:r>
          </a:p>
          <a:p>
            <a:pPr>
              <a:spcBef>
                <a:spcPts val="800"/>
              </a:spcBef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STAFFING THE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INSTITUTE</a:t>
            </a: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9774E6D-43B6-1B38-DDB3-6E0824BCF5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56502" y="4658809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2CB3D0D-D7C7-2292-C473-59AFA49569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56502" y="4909027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E706F2D-6D2B-0818-9EC4-6DC30A4EB5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52890" y="5159245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4C4A6B3-760D-97E5-9F8B-FDC5C1B324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52890" y="5409463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61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>
          <a:extLst>
            <a:ext uri="{FF2B5EF4-FFF2-40B4-BE49-F238E27FC236}">
              <a16:creationId xmlns:a16="http://schemas.microsoft.com/office/drawing/2014/main" id="{EB66ED42-73EF-F4C3-489F-B4838D3C6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CF4FD9-10A6-F1AE-D8D1-DCEB50BD0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PASL</a:t>
            </a:r>
            <a:r>
              <a:rPr lang="en-US" dirty="0"/>
              <a:t> ORIGIN STORY </a:t>
            </a:r>
            <a:r>
              <a:rPr lang="en-US" sz="2000" b="0" dirty="0">
                <a:solidFill>
                  <a:schemeClr val="accent2"/>
                </a:solidFill>
              </a:rPr>
              <a:t>| PHASE V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FC59578-9992-AFA7-94C9-01F286DC53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413" y="1906296"/>
            <a:ext cx="6883738" cy="2766007"/>
          </a:xfrm>
        </p:spPr>
        <p:txBody>
          <a:bodyPr wrap="square"/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accent2"/>
                </a:solidFill>
              </a:rPr>
              <a:t>Recruitment And Selection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Target audience for recruitment across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    sectors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Develop a written application requiring school data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Establish selection criteria – Role of Steering Team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Identify and coordinate Interview Committees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56BEB2E-C31E-C645-881F-14CA34C87C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1914199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12B186E-DE1A-EAB5-2997-8FCDAD68F2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2164417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C511D33-576C-0C3D-EA96-2226A52B5B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2414635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9513031-4565-290E-7CAD-163F930AF3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2664853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99AA634-7215-E420-057C-64EA1F33E3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2915071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18D9581-C339-C9F2-1745-EC0E45F560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8190" y="3165289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715D7D2-094B-6A91-B3C2-7AA25BF0109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8190" y="3415507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2EF4427-45DD-C2D3-BAF4-24CA313143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3665725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D27C031-F933-3AB1-BA00-331F2BF923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3915943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273ADF2-A3AC-CBBA-BCFD-25B6133DC0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6639" y="4166161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2F691B3-4652-0DA0-0B11-4C839A1151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4416379"/>
            <a:ext cx="139700" cy="139700"/>
          </a:xfrm>
          <a:prstGeom prst="ellipse">
            <a:avLst/>
          </a:prstGeom>
          <a:solidFill>
            <a:schemeClr val="accent2"/>
          </a:solidFill>
          <a:ln w="635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BA1267-3A9D-E9C5-56A5-6591386DE66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855201" y="1825271"/>
            <a:ext cx="1830386" cy="7145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THE ASK &amp; THE INVITATION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HORIZON SCAN OF THE CONTEXT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BUILDING AN INFRASTRUCTURE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RESEARCHING LEADERSHIP DEVELOPMENT MODELS</a:t>
            </a:r>
          </a:p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ENGAGEMENT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METHODS</a:t>
            </a:r>
          </a:p>
          <a:p>
            <a:pPr>
              <a:spcAft>
                <a:spcPts val="1200"/>
              </a:spcAft>
            </a:pPr>
            <a:r>
              <a:rPr lang="en-US" sz="1050" b="1" dirty="0">
                <a:solidFill>
                  <a:schemeClr val="tx1"/>
                </a:solidFill>
                <a:latin typeface="Avenir Next LT Pro" panose="020B0504020202020204" pitchFamily="34" charset="77"/>
              </a:rPr>
              <a:t>RECRUITMENT &amp; SELECTION</a:t>
            </a:r>
          </a:p>
          <a:p>
            <a:pPr>
              <a:spcBef>
                <a:spcPts val="300"/>
              </a:spcBef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INSTITUTE DESIGN</a:t>
            </a:r>
          </a:p>
          <a:p>
            <a:pPr>
              <a:spcBef>
                <a:spcPts val="800"/>
              </a:spcBef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STAFFING THE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INSTITUTE</a:t>
            </a: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868040E-A481-88C8-B912-448A0DFE55A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56502" y="4658809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90F7815-3338-3ACB-48CB-28C525ADF5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56502" y="4909027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9FF3614-372F-F95F-63A8-4F1B88F14C5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52890" y="5159245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54A8EE-A260-E2DB-74DC-CCC61F412B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52890" y="5409463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580;p16">
            <a:extLst>
              <a:ext uri="{FF2B5EF4-FFF2-40B4-BE49-F238E27FC236}">
                <a16:creationId xmlns:a16="http://schemas.microsoft.com/office/drawing/2014/main" id="{B2418D14-B001-C283-BB42-D41B788E801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63719">
            <a:off x="6547047" y="1747091"/>
            <a:ext cx="3073667" cy="2041264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206360" dist="181562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2411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>
          <a:extLst>
            <a:ext uri="{FF2B5EF4-FFF2-40B4-BE49-F238E27FC236}">
              <a16:creationId xmlns:a16="http://schemas.microsoft.com/office/drawing/2014/main" id="{B58152E1-D6E7-B848-D58A-CD5E652FF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633ABF-6081-1682-F0C7-24AD1E13EF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PASL</a:t>
            </a:r>
            <a:r>
              <a:rPr lang="en-US" dirty="0"/>
              <a:t> ORIGIN STORY </a:t>
            </a:r>
            <a:r>
              <a:rPr lang="en-US" sz="2000" b="0" dirty="0">
                <a:solidFill>
                  <a:schemeClr val="accent2"/>
                </a:solidFill>
              </a:rPr>
              <a:t>| PHASE VI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BB9C7D3-D2F9-5D11-D2AD-64C8038BE1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413" y="1906296"/>
            <a:ext cx="6948487" cy="2766007"/>
          </a:xfrm>
        </p:spPr>
        <p:txBody>
          <a:bodyPr wrap="square"/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accent2"/>
                </a:solidFill>
              </a:rPr>
              <a:t>Institute Design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Determine content anchors based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    on inputs and research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Use Think Tank to outline possible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    visions for the Institute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Outline scope and sequence for week-long experience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Stress test the proposed design with Steering and Design Teams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4C18E22-1F72-7CA1-F13A-AB3964FAB6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1914199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502282-E5C3-44C1-0E08-9DF6B38B5A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2164417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CD4FEF-BAFE-D5D5-CB9B-7AB1E72D12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2414635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C52FA2D-9564-EA42-2D9D-3531A155B3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2664853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3D54AE6-125D-B45B-CEA6-F086576236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2915071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31B9D64-2689-B98D-8164-4B783C6674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8190" y="3165289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C120931-5582-9C85-D20D-ABA1BC3D9D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8190" y="3415507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37B575-0F5C-A5D7-890B-B7795D8374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3665725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6987E0F-0DCD-5051-1799-6CC6F415CE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3915943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DBAA571-553B-4631-4DBA-CDA9A31B69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6639" y="4166161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20EF3B5-1A71-055B-0A7A-C8E128D577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44578" y="4416379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F5ECAF-0E1E-254C-6FCB-45CC55B95FE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855201" y="1825271"/>
            <a:ext cx="1830386" cy="7145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THE ASK &amp; THE INVITATION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HORIZON SCAN OF THE CONTEXT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BUILDING AN INFRASTRUCTURE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RESEARCHING LEADERSHIP DEVELOPMENT MODELS</a:t>
            </a:r>
          </a:p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ENGAGEMENT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METHODS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RECRUITMENT &amp; SELECTION</a:t>
            </a:r>
          </a:p>
          <a:p>
            <a:pPr>
              <a:spcBef>
                <a:spcPts val="300"/>
              </a:spcBef>
              <a:spcAft>
                <a:spcPts val="1200"/>
              </a:spcAft>
            </a:pPr>
            <a:r>
              <a:rPr lang="en-US" sz="1050" b="1" dirty="0">
                <a:solidFill>
                  <a:schemeClr val="tx1"/>
                </a:solidFill>
                <a:latin typeface="Avenir Next LT Pro" panose="020B0504020202020204" pitchFamily="34" charset="77"/>
              </a:rPr>
              <a:t>INSTITUTE DESIGN</a:t>
            </a:r>
          </a:p>
          <a:p>
            <a:pPr>
              <a:spcBef>
                <a:spcPts val="800"/>
              </a:spcBef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STAFFING THE</a:t>
            </a:r>
          </a:p>
          <a:p>
            <a:pPr>
              <a:spcAft>
                <a:spcPts val="1200"/>
              </a:spcAft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</a:rPr>
              <a:t>INSTITUTE</a:t>
            </a: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  <a:p>
            <a:pPr>
              <a:spcAft>
                <a:spcPts val="1200"/>
              </a:spcAft>
            </a:pPr>
            <a:endParaRPr lang="en-US" sz="1050" dirty="0">
              <a:solidFill>
                <a:schemeClr val="tx1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3964049-6C27-0D75-BE1A-7FD316DDBF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56502" y="4658809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4740A0F-77A4-DBF7-829B-8B3E9ED9D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56502" y="4909027"/>
            <a:ext cx="139700" cy="13970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0585A93-F85E-6FBC-C5F2-EF5359D1D4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52890" y="5159245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D7DD7DE-6D7B-464E-F3AB-1236C52B336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52890" y="5409463"/>
            <a:ext cx="139700" cy="139700"/>
          </a:xfrm>
          <a:prstGeom prst="ellipse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591;p17">
            <a:extLst>
              <a:ext uri="{FF2B5EF4-FFF2-40B4-BE49-F238E27FC236}">
                <a16:creationId xmlns:a16="http://schemas.microsoft.com/office/drawing/2014/main" id="{6F54B438-D06B-EA08-0EAC-580631BEE68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1527" y="1648408"/>
            <a:ext cx="3511873" cy="2508770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302036" dist="138521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015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939DA-07CF-6158-0BD6-09944C8B0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F0B0A3-1688-38F1-FC00-72ACAE6298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626" y="3860575"/>
            <a:ext cx="10340914" cy="746125"/>
          </a:xfrm>
        </p:spPr>
        <p:txBody>
          <a:bodyPr/>
          <a:lstStyle/>
          <a:p>
            <a:r>
              <a:rPr lang="en-US" dirty="0"/>
              <a:t>A YEAR OF RENEWAL</a:t>
            </a:r>
          </a:p>
          <a:p>
            <a:r>
              <a:rPr lang="en-US" dirty="0"/>
              <a:t>THE BIRTH OF OUR COMPETENCIES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92935-BBAA-7357-983F-2566449C4C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628" y="4687395"/>
            <a:ext cx="6193976" cy="484187"/>
          </a:xfrm>
        </p:spPr>
        <p:txBody>
          <a:bodyPr/>
          <a:lstStyle/>
          <a:p>
            <a:r>
              <a:rPr lang="en-US" dirty="0"/>
              <a:t>EDWIN M. QUEZADA, EdD, JACKIE O. WISON, NATALIE CATIN ST. LOUIS &amp; MICHAEL FARRELL, EdD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863DBD-0F6D-5FB8-0B85-C1AE250749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352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0AE53-6F36-21D4-15B8-A161EA2F5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C4FF2E-B5DA-0B66-587E-470EF51AA3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ANCHORED IN COMPETENCIES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798E0-C75D-7B04-AA6A-05B0B3F187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Instructional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Professional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Systems &amp;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Adaptive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Family &amp; Community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Continuous Improvement for Student Success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Equity</a:t>
            </a:r>
          </a:p>
          <a:p>
            <a:endParaRPr lang="en-US" sz="3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93691B-68F3-5D60-2B97-037E82CEBF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  <p:pic>
        <p:nvPicPr>
          <p:cNvPr id="6" name="Google Shape;861;p53" descr="A colorful puzzle with icons&#10;&#10;AI-generated content may be incorrect.">
            <a:extLst>
              <a:ext uri="{FF2B5EF4-FFF2-40B4-BE49-F238E27FC236}">
                <a16:creationId xmlns:a16="http://schemas.microsoft.com/office/drawing/2014/main" id="{750AA0DA-2C5A-510E-C3CC-325FFD6FDFD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584" t="2704" r="3869" b="2861"/>
          <a:stretch>
            <a:fillRect/>
          </a:stretch>
        </p:blipFill>
        <p:spPr>
          <a:xfrm>
            <a:off x="7240249" y="1484026"/>
            <a:ext cx="4445338" cy="4452079"/>
          </a:xfrm>
          <a:prstGeom prst="ellipse">
            <a:avLst/>
          </a:prstGeom>
          <a:noFill/>
          <a:ln>
            <a:noFill/>
          </a:ln>
          <a:effectLst>
            <a:outerShdw blurRad="410036" dist="200968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8228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4B15E-382F-D0EE-3F9D-013FC9F1C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4883C7-1800-153A-E8E3-9F6FB0D499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413" y="339118"/>
            <a:ext cx="8532656" cy="1371600"/>
          </a:xfrm>
        </p:spPr>
        <p:txBody>
          <a:bodyPr/>
          <a:lstStyle/>
          <a:p>
            <a:r>
              <a:rPr lang="en-US" dirty="0"/>
              <a:t>LEADERSHIP COMPETENCIES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E584A4-E169-0F20-66F9-8A5243A423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  <p:pic>
        <p:nvPicPr>
          <p:cNvPr id="8" name="Google Shape;866;p54" descr="A screen shot of a computer&#10;&#10;Description automatically generated">
            <a:extLst>
              <a:ext uri="{FF2B5EF4-FFF2-40B4-BE49-F238E27FC236}">
                <a16:creationId xmlns:a16="http://schemas.microsoft.com/office/drawing/2014/main" id="{1494C85E-209E-2E9D-21A4-16E24468A0C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2907" t="19089" r="3052" b="15061"/>
          <a:stretch>
            <a:fillRect/>
          </a:stretch>
        </p:blipFill>
        <p:spPr>
          <a:xfrm>
            <a:off x="624590" y="1888443"/>
            <a:ext cx="11097718" cy="4491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4824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2" descr="A collage of people raising their hand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27311">
            <a:off x="7640517" y="474890"/>
            <a:ext cx="3446758" cy="4500389"/>
          </a:xfrm>
          <a:prstGeom prst="rect">
            <a:avLst/>
          </a:prstGeom>
          <a:noFill/>
          <a:ln>
            <a:noFill/>
          </a:ln>
          <a:effectLst>
            <a:glow rad="545728">
              <a:schemeClr val="bg1">
                <a:alpha val="21863"/>
              </a:schemeClr>
            </a:glo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661CE8-76C9-618D-65F8-6A1E1E378D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WELCOME &amp; INTRODUCTIONS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89FC0-9EC9-A0B5-4030-3C686CCC40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DR. AL BERTANI &amp; EDWIN M. QUEZADA, EdD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5A851-A1DD-2DDC-FE4E-526BE0415D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9536" y="6231549"/>
            <a:ext cx="6693242" cy="307777"/>
          </a:xfrm>
        </p:spPr>
        <p:txBody>
          <a:bodyPr/>
          <a:lstStyle/>
          <a:p>
            <a:r>
              <a:rPr lang="en-US" dirty="0"/>
              <a:t>DECEMBER 10, 2025 </a:t>
            </a:r>
          </a:p>
        </p:txBody>
      </p:sp>
      <p:sp>
        <p:nvSpPr>
          <p:cNvPr id="398" name="Google Shape;398;p2"/>
          <p:cNvSpPr txBox="1">
            <a:spLocks noGrp="1"/>
          </p:cNvSpPr>
          <p:nvPr>
            <p:ph type="sldNum" idx="4294967295"/>
          </p:nvPr>
        </p:nvSpPr>
        <p:spPr>
          <a:xfrm>
            <a:off x="11507788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0D423-96B5-790A-305B-5709EE659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874;p55">
            <a:extLst>
              <a:ext uri="{FF2B5EF4-FFF2-40B4-BE49-F238E27FC236}">
                <a16:creationId xmlns:a16="http://schemas.microsoft.com/office/drawing/2014/main" id="{F4A0E8D1-7405-91B6-3408-987D87050A6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4616" y="187776"/>
            <a:ext cx="10897850" cy="6437876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241386-5163-F100-AB22-3B034B03DA22}"/>
              </a:ext>
            </a:extLst>
          </p:cNvPr>
          <p:cNvSpPr txBox="1"/>
          <p:nvPr/>
        </p:nvSpPr>
        <p:spPr>
          <a:xfrm>
            <a:off x="6700604" y="6580682"/>
            <a:ext cx="617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dk1"/>
                </a:solidFill>
                <a:latin typeface="Avenir Next LT Pro" panose="020B0504020202020204" pitchFamily="34" charset="77"/>
                <a:ea typeface="Arial Narrow"/>
                <a:cs typeface="Arial Narrow"/>
                <a:sym typeface="Arial Narrow"/>
              </a:rPr>
              <a:t>Drawn from </a:t>
            </a:r>
            <a:r>
              <a:rPr lang="en-US" sz="900" dirty="0" err="1">
                <a:solidFill>
                  <a:schemeClr val="dk1"/>
                </a:solidFill>
                <a:latin typeface="Avenir Next LT Pro" panose="020B0504020202020204" pitchFamily="34" charset="77"/>
                <a:ea typeface="Arial Narrow"/>
                <a:cs typeface="Arial Narrow"/>
                <a:sym typeface="Arial Narrow"/>
              </a:rPr>
              <a:t>PASL</a:t>
            </a:r>
            <a:r>
              <a:rPr lang="en-US" sz="900" dirty="0">
                <a:solidFill>
                  <a:schemeClr val="dk1"/>
                </a:solidFill>
                <a:latin typeface="Avenir Next LT Pro" panose="020B0504020202020204" pitchFamily="34" charset="77"/>
                <a:ea typeface="Arial Narrow"/>
                <a:cs typeface="Arial Narrow"/>
                <a:sym typeface="Arial Narrow"/>
              </a:rPr>
              <a:t> Leadership Competencies Framework for Professional Practice; 2024</a:t>
            </a:r>
            <a:endParaRPr lang="en-US" sz="900" dirty="0">
              <a:latin typeface="Avenir Next LT Pro" panose="020B0504020202020204" pitchFamily="34" charset="77"/>
            </a:endParaRPr>
          </a:p>
          <a:p>
            <a:endParaRPr lang="en-US" sz="900" dirty="0">
              <a:latin typeface="Avenir Next L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25227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E03B8-BB22-9E7F-7BFB-6E20A3425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7D32438-C620-2D35-4467-14CA7E695B92}"/>
              </a:ext>
            </a:extLst>
          </p:cNvPr>
          <p:cNvSpPr txBox="1"/>
          <p:nvPr/>
        </p:nvSpPr>
        <p:spPr>
          <a:xfrm>
            <a:off x="6700604" y="6580682"/>
            <a:ext cx="617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dk1"/>
                </a:solidFill>
                <a:latin typeface="Avenir Next LT Pro" panose="020B0504020202020204" pitchFamily="34" charset="77"/>
                <a:ea typeface="Arial Narrow"/>
                <a:cs typeface="Arial Narrow"/>
                <a:sym typeface="Arial Narrow"/>
              </a:rPr>
              <a:t>Drawn from </a:t>
            </a:r>
            <a:r>
              <a:rPr lang="en-US" sz="900" dirty="0" err="1">
                <a:solidFill>
                  <a:schemeClr val="dk1"/>
                </a:solidFill>
                <a:latin typeface="Avenir Next LT Pro" panose="020B0504020202020204" pitchFamily="34" charset="77"/>
                <a:ea typeface="Arial Narrow"/>
                <a:cs typeface="Arial Narrow"/>
                <a:sym typeface="Arial Narrow"/>
              </a:rPr>
              <a:t>PASL</a:t>
            </a:r>
            <a:r>
              <a:rPr lang="en-US" sz="900" dirty="0">
                <a:solidFill>
                  <a:schemeClr val="dk1"/>
                </a:solidFill>
                <a:latin typeface="Avenir Next LT Pro" panose="020B0504020202020204" pitchFamily="34" charset="77"/>
                <a:ea typeface="Arial Narrow"/>
                <a:cs typeface="Arial Narrow"/>
                <a:sym typeface="Arial Narrow"/>
              </a:rPr>
              <a:t> Leadership Competencies Framework for Professional Practice; 2024</a:t>
            </a:r>
            <a:endParaRPr lang="en-US" sz="900" dirty="0">
              <a:latin typeface="Avenir Next LT Pro" panose="020B0504020202020204" pitchFamily="34" charset="77"/>
            </a:endParaRPr>
          </a:p>
          <a:p>
            <a:endParaRPr lang="en-US" sz="900" dirty="0">
              <a:latin typeface="Avenir Next LT Pro" panose="020B0504020202020204" pitchFamily="34" charset="77"/>
            </a:endParaRPr>
          </a:p>
        </p:txBody>
      </p:sp>
      <p:pic>
        <p:nvPicPr>
          <p:cNvPr id="2" name="Google Shape;892;p57">
            <a:extLst>
              <a:ext uri="{FF2B5EF4-FFF2-40B4-BE49-F238E27FC236}">
                <a16:creationId xmlns:a16="http://schemas.microsoft.com/office/drawing/2014/main" id="{3A8A7EDC-C9DC-C319-BB2B-34E752BC96A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3661" y="131971"/>
            <a:ext cx="10174814" cy="6335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4616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04E4B-540C-DD34-724E-7AC893EB4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00;p58">
            <a:extLst>
              <a:ext uri="{FF2B5EF4-FFF2-40B4-BE49-F238E27FC236}">
                <a16:creationId xmlns:a16="http://schemas.microsoft.com/office/drawing/2014/main" id="{DDDBAE83-C4C6-8C87-2942-8147E211342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63500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54453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48BD2-EC72-60A7-020F-69B454BB0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07;p59">
            <a:extLst>
              <a:ext uri="{FF2B5EF4-FFF2-40B4-BE49-F238E27FC236}">
                <a16:creationId xmlns:a16="http://schemas.microsoft.com/office/drawing/2014/main" id="{C114DFCB-0293-186E-0A31-69C4B9A1E16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8881"/>
            <a:ext cx="12192000" cy="6780237"/>
          </a:xfrm>
          <a:prstGeom prst="rect">
            <a:avLst/>
          </a:prstGeom>
          <a:noFill/>
          <a:ln w="63500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141773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F30C8-220C-93AB-7EFD-77CCF012B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14;p60">
            <a:extLst>
              <a:ext uri="{FF2B5EF4-FFF2-40B4-BE49-F238E27FC236}">
                <a16:creationId xmlns:a16="http://schemas.microsoft.com/office/drawing/2014/main" id="{D75D074C-F111-D353-D4DF-0C80313E853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7605"/>
            <a:ext cx="12191999" cy="6802790"/>
          </a:xfrm>
          <a:prstGeom prst="rect">
            <a:avLst/>
          </a:prstGeom>
          <a:noFill/>
          <a:ln w="63500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617509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522787-3180-7429-BF86-57A2686FE6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NEUBAUER FELLOWSHIP IN EDUCATIONAL LEADERSHIP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44E18-DCD6-68FA-934F-77B0CF4198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626" y="4687395"/>
            <a:ext cx="8862841" cy="484187"/>
          </a:xfrm>
        </p:spPr>
        <p:txBody>
          <a:bodyPr/>
          <a:lstStyle/>
          <a:p>
            <a:r>
              <a:rPr lang="en-US" dirty="0"/>
              <a:t>SCHOOL REFLECTIONS  | NATALIE CATIN ST. LOUIS &amp; OMAR CROWDER &amp; MICHAEL FARRELL, EdD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1C387-789C-15AE-86E4-CD96C2C705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80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9CEFFA-2894-D9DB-0211-FD732BF74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 DECADE OF IMPACT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09A42C-C572-34C2-2459-039A96523D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  <p:pic>
        <p:nvPicPr>
          <p:cNvPr id="6" name="Google Shape;640;p22">
            <a:extLst>
              <a:ext uri="{FF2B5EF4-FFF2-40B4-BE49-F238E27FC236}">
                <a16:creationId xmlns:a16="http://schemas.microsoft.com/office/drawing/2014/main" id="{5B2CF536-2FF7-B3A7-EF6F-E5D6C6929CA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985" t="18018" r="2696" b="1276"/>
          <a:stretch>
            <a:fillRect/>
          </a:stretch>
        </p:blipFill>
        <p:spPr>
          <a:xfrm>
            <a:off x="789482" y="2083633"/>
            <a:ext cx="10613036" cy="3597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894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10A8E-11D5-4B6F-6B48-C71DD0458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BF6569-30DB-E9EE-BF1A-3A3CE678A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NEUBAUER FELLOWSHIP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10092-1DD0-BA95-4550-0CB32CDE67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413" y="1816101"/>
            <a:ext cx="5729495" cy="420994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A two-year cohort-based program for dedicated principals, the Neubauer Fellowship in Educational Leadership develops the critical leadership skills needed to </a:t>
            </a:r>
            <a:r>
              <a:rPr lang="en-US" sz="2400" b="1" dirty="0"/>
              <a:t>ELEVATE SCHOOL PERFORMANCE AND ADVANCE STUDENT OUTCOMES</a:t>
            </a:r>
            <a:r>
              <a:rPr lang="en-US" sz="2400" dirty="0"/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F65096-98CF-03C5-AD89-1BD6A057BF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  <p:sp>
        <p:nvSpPr>
          <p:cNvPr id="10" name="Google Shape;685;p30">
            <a:extLst>
              <a:ext uri="{FF2B5EF4-FFF2-40B4-BE49-F238E27FC236}">
                <a16:creationId xmlns:a16="http://schemas.microsoft.com/office/drawing/2014/main" id="{B44A39A3-5179-5824-8FC9-3272C2283AF1}"/>
              </a:ext>
            </a:extLst>
          </p:cNvPr>
          <p:cNvSpPr/>
          <p:nvPr/>
        </p:nvSpPr>
        <p:spPr>
          <a:xfrm>
            <a:off x="8440094" y="1406010"/>
            <a:ext cx="1504049" cy="10858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 cap="rnd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305933" dist="108565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Avenir Next LT Pro" panose="020B0504020202020204" pitchFamily="34" charset="77"/>
                <a:sym typeface="Arial"/>
              </a:rPr>
              <a:t>8 Cohorts</a:t>
            </a:r>
            <a:endParaRPr dirty="0">
              <a:latin typeface="Avenir Next LT Pro" panose="020B0504020202020204" pitchFamily="34" charset="77"/>
            </a:endParaRPr>
          </a:p>
        </p:txBody>
      </p:sp>
      <p:sp>
        <p:nvSpPr>
          <p:cNvPr id="11" name="Google Shape;686;p30">
            <a:extLst>
              <a:ext uri="{FF2B5EF4-FFF2-40B4-BE49-F238E27FC236}">
                <a16:creationId xmlns:a16="http://schemas.microsoft.com/office/drawing/2014/main" id="{21E5FA20-168F-A261-10C4-508C9659B139}"/>
              </a:ext>
            </a:extLst>
          </p:cNvPr>
          <p:cNvSpPr/>
          <p:nvPr/>
        </p:nvSpPr>
        <p:spPr>
          <a:xfrm>
            <a:off x="8440093" y="2868968"/>
            <a:ext cx="1504049" cy="10858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 cap="rnd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305933" dist="108565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Avenir Next LT Pro" panose="020B0504020202020204" pitchFamily="34" charset="77"/>
                <a:sym typeface="Arial"/>
              </a:rPr>
              <a:t>173  Fellows</a:t>
            </a:r>
            <a:endParaRPr dirty="0">
              <a:latin typeface="Avenir Next LT Pro" panose="020B0504020202020204" pitchFamily="34" charset="77"/>
            </a:endParaRPr>
          </a:p>
        </p:txBody>
      </p:sp>
      <p:sp>
        <p:nvSpPr>
          <p:cNvPr id="12" name="Google Shape;687;p30">
            <a:extLst>
              <a:ext uri="{FF2B5EF4-FFF2-40B4-BE49-F238E27FC236}">
                <a16:creationId xmlns:a16="http://schemas.microsoft.com/office/drawing/2014/main" id="{F0852936-0C16-FA42-5454-B65F963C4F15}"/>
              </a:ext>
            </a:extLst>
          </p:cNvPr>
          <p:cNvSpPr/>
          <p:nvPr/>
        </p:nvSpPr>
        <p:spPr>
          <a:xfrm>
            <a:off x="6781311" y="4331926"/>
            <a:ext cx="2234127" cy="14078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 cap="rnd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305933" dist="108565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Avenir Next LT Pro" panose="020B0504020202020204" pitchFamily="34" charset="77"/>
                <a:sym typeface="Arial"/>
              </a:rPr>
              <a:t>125 Current Principals</a:t>
            </a:r>
            <a:endParaRPr dirty="0">
              <a:latin typeface="Avenir Next LT Pro" panose="020B0504020202020204" pitchFamily="34" charset="7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Avenir Next LT Pro" panose="020B0504020202020204" pitchFamily="34" charset="77"/>
                <a:sym typeface="Arial"/>
              </a:rPr>
              <a:t>In Philadelphia</a:t>
            </a:r>
            <a:endParaRPr dirty="0">
              <a:latin typeface="Avenir Next LT Pro" panose="020B0504020202020204" pitchFamily="34" charset="77"/>
            </a:endParaRPr>
          </a:p>
        </p:txBody>
      </p:sp>
      <p:sp>
        <p:nvSpPr>
          <p:cNvPr id="13" name="Google Shape;688;p30">
            <a:extLst>
              <a:ext uri="{FF2B5EF4-FFF2-40B4-BE49-F238E27FC236}">
                <a16:creationId xmlns:a16="http://schemas.microsoft.com/office/drawing/2014/main" id="{462A13C0-5B4F-5D04-1D9D-BE72741D8516}"/>
              </a:ext>
            </a:extLst>
          </p:cNvPr>
          <p:cNvSpPr/>
          <p:nvPr/>
        </p:nvSpPr>
        <p:spPr>
          <a:xfrm>
            <a:off x="9451460" y="4331926"/>
            <a:ext cx="2234127" cy="14078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 cap="rnd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305933" dist="108565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Avenir Next LT Pro" panose="020B0504020202020204" pitchFamily="34" charset="77"/>
                <a:sym typeface="Arial"/>
              </a:rPr>
              <a:t>34 System Leaders</a:t>
            </a:r>
            <a:endParaRPr dirty="0">
              <a:latin typeface="Avenir Next LT Pro" panose="020B0504020202020204" pitchFamily="34" charset="7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Avenir Next LT Pro" panose="020B0504020202020204" pitchFamily="34" charset="77"/>
                <a:sym typeface="Arial"/>
              </a:rPr>
              <a:t>In Philadelphia</a:t>
            </a:r>
            <a:endParaRPr dirty="0">
              <a:latin typeface="Avenir Next LT Pro" panose="020B0504020202020204" pitchFamily="34" charset="77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D220107-2244-FF66-377D-8F875960F669}"/>
              </a:ext>
            </a:extLst>
          </p:cNvPr>
          <p:cNvCxnSpPr>
            <a:stCxn id="10" idx="2"/>
            <a:endCxn id="11" idx="0"/>
          </p:cNvCxnSpPr>
          <p:nvPr/>
        </p:nvCxnSpPr>
        <p:spPr>
          <a:xfrm flipH="1">
            <a:off x="9192118" y="2491860"/>
            <a:ext cx="1" cy="377108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DE7BC1F-3AF2-9518-C9FF-3F87018AF26C}"/>
              </a:ext>
            </a:extLst>
          </p:cNvPr>
          <p:cNvCxnSpPr>
            <a:cxnSpLocks/>
          </p:cNvCxnSpPr>
          <p:nvPr/>
        </p:nvCxnSpPr>
        <p:spPr>
          <a:xfrm flipH="1">
            <a:off x="8723208" y="3921073"/>
            <a:ext cx="468910" cy="410853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880FF5-2C46-81AD-48A6-B4AEBE52CCAE}"/>
              </a:ext>
            </a:extLst>
          </p:cNvPr>
          <p:cNvCxnSpPr>
            <a:cxnSpLocks/>
          </p:cNvCxnSpPr>
          <p:nvPr/>
        </p:nvCxnSpPr>
        <p:spPr>
          <a:xfrm>
            <a:off x="9222098" y="3921072"/>
            <a:ext cx="490461" cy="410854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60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600FF-F9FA-AE07-5E27-2C838A235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E40BD2-88E7-41FA-F3F8-43530BE8F1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413" y="339118"/>
            <a:ext cx="9477036" cy="1371600"/>
          </a:xfrm>
        </p:spPr>
        <p:txBody>
          <a:bodyPr/>
          <a:lstStyle/>
          <a:p>
            <a:r>
              <a:rPr lang="en-US" dirty="0"/>
              <a:t>2024 STUDENT ACHIEVEMENT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234682-6CEB-0060-2AA2-39B8336A06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</p:txBody>
      </p:sp>
      <p:pic>
        <p:nvPicPr>
          <p:cNvPr id="6" name="Picture 5" descr="A group of arrows with text&#10;&#10;AI-generated content may be incorrect.">
            <a:extLst>
              <a:ext uri="{FF2B5EF4-FFF2-40B4-BE49-F238E27FC236}">
                <a16:creationId xmlns:a16="http://schemas.microsoft.com/office/drawing/2014/main" id="{8F1DA9AC-71D6-1104-734C-64D30B1C68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48" t="18479" r="12178"/>
          <a:stretch>
            <a:fillRect/>
          </a:stretch>
        </p:blipFill>
        <p:spPr>
          <a:xfrm>
            <a:off x="5966083" y="1797747"/>
            <a:ext cx="5936105" cy="4492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907547-0FA3-DC1D-E9A3-288B4FC3C6C9}"/>
              </a:ext>
            </a:extLst>
          </p:cNvPr>
          <p:cNvSpPr txBox="1"/>
          <p:nvPr/>
        </p:nvSpPr>
        <p:spPr>
          <a:xfrm>
            <a:off x="506413" y="2008682"/>
            <a:ext cx="4766873" cy="3785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1"/>
                </a:solidFill>
                <a:latin typeface="Avenir Next LT Pro" panose="020B0504020202020204" pitchFamily="34" charset="77"/>
              </a:rPr>
              <a:t>In 2024, a </a:t>
            </a:r>
            <a:r>
              <a:rPr lang="en-US" sz="1800" b="1" dirty="0">
                <a:solidFill>
                  <a:schemeClr val="accent1"/>
                </a:solidFill>
                <a:latin typeface="Avenir Next LT Pro" panose="020B0504020202020204" pitchFamily="34" charset="77"/>
              </a:rPr>
              <a:t>HIGHER PERCENTAGE OF STUDENTS ATTENDING DISTRICT SCHOOLS LED BY NEUBAUER FELLOWS </a:t>
            </a:r>
            <a:r>
              <a:rPr lang="en-US" sz="1800" dirty="0">
                <a:solidFill>
                  <a:schemeClr val="accent1"/>
                </a:solidFill>
                <a:latin typeface="Avenir Next LT Pro" panose="020B0504020202020204" pitchFamily="34" charset="77"/>
              </a:rPr>
              <a:t>scored Proficient or Advances on state standardized tests—Pennsylvania System of School Assessment (PSSA) and Keystone Exams (Keystone)-–compared to schools with non-Neubauer Fellow leaders. This trend holds true for all subjects.</a:t>
            </a:r>
          </a:p>
        </p:txBody>
      </p:sp>
    </p:spTree>
    <p:extLst>
      <p:ext uri="{BB962C8B-B14F-4D97-AF65-F5344CB8AC3E}">
        <p14:creationId xmlns:p14="http://schemas.microsoft.com/office/powerpoint/2010/main" val="4215147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9786C-0778-2497-1509-000DEA4D8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B43862-5BF6-26C5-6283-04E3F0EBE0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NEUBAUER FELLOWSHIP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F5D0B7-966E-D28E-4452-CA7ADCAA84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CE2A96-F09B-970D-3691-A5324BB70FCE}"/>
              </a:ext>
            </a:extLst>
          </p:cNvPr>
          <p:cNvSpPr txBox="1"/>
          <p:nvPr/>
        </p:nvSpPr>
        <p:spPr>
          <a:xfrm>
            <a:off x="8034726" y="1223205"/>
            <a:ext cx="4325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venir Next LT Pro" panose="020B0504020202020204" pitchFamily="34" charset="77"/>
              </a:rPr>
              <a:t>| Cohort 7 (2023) Program Data</a:t>
            </a:r>
          </a:p>
        </p:txBody>
      </p:sp>
      <p:pic>
        <p:nvPicPr>
          <p:cNvPr id="7" name="Google Shape;699;p32">
            <a:extLst>
              <a:ext uri="{FF2B5EF4-FFF2-40B4-BE49-F238E27FC236}">
                <a16:creationId xmlns:a16="http://schemas.microsoft.com/office/drawing/2014/main" id="{C7569C69-2DF8-7BB1-B70A-4CC06B987C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805" y="1734327"/>
            <a:ext cx="11446990" cy="241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98;p32">
            <a:extLst>
              <a:ext uri="{FF2B5EF4-FFF2-40B4-BE49-F238E27FC236}">
                <a16:creationId xmlns:a16="http://schemas.microsoft.com/office/drawing/2014/main" id="{B68D65FA-6160-168E-D25A-97F65250C58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85349" y="4017362"/>
            <a:ext cx="4450244" cy="2252546"/>
          </a:xfrm>
          <a:prstGeom prst="rect">
            <a:avLst/>
          </a:prstGeom>
          <a:noFill/>
          <a:ln w="63500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4257600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suit smiling&#10;&#10;AI-generated content may be incorrect.">
            <a:extLst>
              <a:ext uri="{FF2B5EF4-FFF2-40B4-BE49-F238E27FC236}">
                <a16:creationId xmlns:a16="http://schemas.microsoft.com/office/drawing/2014/main" id="{A80E7874-0407-CE94-3A71-708F9BEA12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509" t="11528" r="17578" b="39381"/>
          <a:stretch>
            <a:fillRect/>
          </a:stretch>
        </p:blipFill>
        <p:spPr>
          <a:xfrm>
            <a:off x="192847" y="353866"/>
            <a:ext cx="2337412" cy="2643559"/>
          </a:xfrm>
          <a:prstGeom prst="rect">
            <a:avLst/>
          </a:prstGeom>
        </p:spPr>
      </p:pic>
      <p:pic>
        <p:nvPicPr>
          <p:cNvPr id="6" name="Google Shape;408;p3">
            <a:extLst>
              <a:ext uri="{FF2B5EF4-FFF2-40B4-BE49-F238E27FC236}">
                <a16:creationId xmlns:a16="http://schemas.microsoft.com/office/drawing/2014/main" id="{0F89AD4B-EF8E-0444-CA20-5DCB2E024D1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4236" y="426648"/>
            <a:ext cx="2457786" cy="2632786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Picture 7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2783292F-DB47-DD69-D2DF-F499F4DE77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3507"/>
          <a:stretch>
            <a:fillRect/>
          </a:stretch>
        </p:blipFill>
        <p:spPr>
          <a:xfrm>
            <a:off x="6096000" y="353866"/>
            <a:ext cx="2642208" cy="2705568"/>
          </a:xfrm>
          <a:prstGeom prst="rect">
            <a:avLst/>
          </a:prstGeom>
        </p:spPr>
      </p:pic>
      <p:pic>
        <p:nvPicPr>
          <p:cNvPr id="10" name="Picture 9" descr="A person wearing glasses and a blue shirt&#10;&#10;AI-generated content may be incorrect.">
            <a:extLst>
              <a:ext uri="{FF2B5EF4-FFF2-40B4-BE49-F238E27FC236}">
                <a16:creationId xmlns:a16="http://schemas.microsoft.com/office/drawing/2014/main" id="{E9C208FF-56DE-9FE0-087C-B288EB940B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1" r="1147" b="-3751"/>
          <a:stretch>
            <a:fillRect/>
          </a:stretch>
        </p:blipFill>
        <p:spPr>
          <a:xfrm>
            <a:off x="9027254" y="449446"/>
            <a:ext cx="2642208" cy="2643559"/>
          </a:xfrm>
          <a:prstGeom prst="rect">
            <a:avLst/>
          </a:prstGeom>
        </p:spPr>
      </p:pic>
      <p:pic>
        <p:nvPicPr>
          <p:cNvPr id="13" name="Google Shape;730;p28" title="Screenshot 2025-11-20 at 10.07.59 AM.png">
            <a:extLst>
              <a:ext uri="{FF2B5EF4-FFF2-40B4-BE49-F238E27FC236}">
                <a16:creationId xmlns:a16="http://schemas.microsoft.com/office/drawing/2014/main" id="{EFFEA783-1576-0C49-E887-13877D1E14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1553" y="3267089"/>
            <a:ext cx="2727434" cy="2632786"/>
          </a:xfrm>
          <a:prstGeom prst="rect">
            <a:avLst/>
          </a:prstGeom>
          <a:noFill/>
          <a:ln>
            <a:noFill/>
          </a:ln>
          <a:effectLst>
            <a:outerShdw blurRad="264677" dist="177099" dir="2700000" algn="tl" rotWithShape="0">
              <a:prstClr val="black">
                <a:alpha val="28000"/>
              </a:prstClr>
            </a:outerShdw>
          </a:effectLst>
        </p:spPr>
      </p:pic>
      <p:pic>
        <p:nvPicPr>
          <p:cNvPr id="14" name="Google Shape;731;p28" title="Screenshot 2025-11-20 at 10.08.26 AM.png">
            <a:extLst>
              <a:ext uri="{FF2B5EF4-FFF2-40B4-BE49-F238E27FC236}">
                <a16:creationId xmlns:a16="http://schemas.microsoft.com/office/drawing/2014/main" id="{AF9CB2A6-4D37-4FE6-E109-07B1BE8343A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32700" y="3267088"/>
            <a:ext cx="2727434" cy="2632786"/>
          </a:xfrm>
          <a:prstGeom prst="rect">
            <a:avLst/>
          </a:prstGeom>
          <a:noFill/>
          <a:ln>
            <a:noFill/>
          </a:ln>
          <a:effectLst>
            <a:outerShdw blurRad="264677" dist="177099" dir="2700000" algn="tl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27922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56648-6C6A-CCEE-EFF0-65035E1BD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94DCC0-4C62-A71C-C00F-9B27344816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NEUBAUER FELLOWSHIP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B27C97-AB5A-3D62-5FF5-9B5C07CF60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  <p:pic>
        <p:nvPicPr>
          <p:cNvPr id="3" name="Google Shape;714;p33">
            <a:extLst>
              <a:ext uri="{FF2B5EF4-FFF2-40B4-BE49-F238E27FC236}">
                <a16:creationId xmlns:a16="http://schemas.microsoft.com/office/drawing/2014/main" id="{4EDF877B-0E26-4705-4219-73FBBA970D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03405">
            <a:off x="7957856" y="1308044"/>
            <a:ext cx="3522539" cy="4527366"/>
          </a:xfrm>
          <a:prstGeom prst="rect">
            <a:avLst/>
          </a:prstGeom>
          <a:noFill/>
          <a:ln>
            <a:noFill/>
          </a:ln>
          <a:effectLst>
            <a:outerShdw blurRad="394977" dist="200494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F091755-AC12-61A7-DE1D-76E2F0D470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413" y="1816101"/>
            <a:ext cx="7198531" cy="4209945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COACHING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Cohort 1 </a:t>
            </a:r>
            <a:r>
              <a:rPr lang="en-US" sz="2400" dirty="0"/>
              <a:t>of the Fellowship was in 2015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Cohort 7 </a:t>
            </a:r>
            <a:r>
              <a:rPr lang="en-US" sz="2400" dirty="0"/>
              <a:t>was the first to receive coaching in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Coaching Guide </a:t>
            </a:r>
            <a:r>
              <a:rPr lang="en-US" sz="2400" dirty="0"/>
              <a:t>developed to drive coaching implementation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Grounded in the </a:t>
            </a:r>
            <a:r>
              <a:rPr lang="en-US" sz="2400" b="1" dirty="0"/>
              <a:t>“Blended Coaching” model </a:t>
            </a:r>
            <a:r>
              <a:rPr lang="en-US" sz="2400" dirty="0"/>
              <a:t>– </a:t>
            </a:r>
            <a:r>
              <a:rPr lang="en-US" sz="2400" i="1" dirty="0"/>
              <a:t>Bloom and Wilson; Second Edition; 2023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6415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558575-6016-5F61-5054-136FF0C28E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DEEP DIVE:</a:t>
            </a:r>
          </a:p>
          <a:p>
            <a:r>
              <a:rPr lang="en-US" dirty="0"/>
              <a:t>NEUBAUER FELLOWSHIP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19CAB1-FA4A-7022-BE1E-FC3D46D7B0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SCHOOL REFLECTIONS</a:t>
            </a:r>
          </a:p>
          <a:p>
            <a:r>
              <a:rPr lang="en-US" dirty="0"/>
              <a:t>NATALIE CATIN ST. LOUIS &amp; OMAR CROWDER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676654-32FD-EAD4-21BF-996DFF402A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7344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DB47F7-C470-CB24-9BFE-B1C6B5588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413" y="339118"/>
            <a:ext cx="11440748" cy="1371600"/>
          </a:xfrm>
        </p:spPr>
        <p:txBody>
          <a:bodyPr/>
          <a:lstStyle/>
          <a:p>
            <a:r>
              <a:rPr lang="en-US" dirty="0"/>
              <a:t>NEUBAUER FELLOWSHIP</a:t>
            </a:r>
            <a:r>
              <a:rPr lang="en-US" sz="1600" b="0" dirty="0"/>
              <a:t> </a:t>
            </a:r>
            <a:r>
              <a:rPr lang="en-US" sz="2400" b="0" dirty="0">
                <a:solidFill>
                  <a:schemeClr val="accent2"/>
                </a:solidFill>
              </a:rPr>
              <a:t>| Experience &amp; Impact</a:t>
            </a:r>
          </a:p>
        </p:txBody>
      </p:sp>
      <p:pic>
        <p:nvPicPr>
          <p:cNvPr id="5" name="Google Shape;730;p28" title="Screenshot 2025-11-20 at 10.07.59 AM.png">
            <a:extLst>
              <a:ext uri="{FF2B5EF4-FFF2-40B4-BE49-F238E27FC236}">
                <a16:creationId xmlns:a16="http://schemas.microsoft.com/office/drawing/2014/main" id="{1FCE18B2-2F8D-6656-CFE3-25B8A6C3595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76226" y="2004298"/>
            <a:ext cx="3737251" cy="3737251"/>
          </a:xfrm>
          <a:prstGeom prst="rect">
            <a:avLst/>
          </a:prstGeom>
          <a:noFill/>
          <a:ln>
            <a:noFill/>
          </a:ln>
          <a:effectLst>
            <a:outerShdw blurRad="264677" dist="177099" dir="2700000" algn="tl" rotWithShape="0">
              <a:prstClr val="black">
                <a:alpha val="28000"/>
              </a:prstClr>
            </a:outerShdw>
          </a:effectLst>
        </p:spPr>
      </p:pic>
      <p:pic>
        <p:nvPicPr>
          <p:cNvPr id="6" name="Google Shape;731;p28" title="Screenshot 2025-11-20 at 10.08.26 AM.png">
            <a:extLst>
              <a:ext uri="{FF2B5EF4-FFF2-40B4-BE49-F238E27FC236}">
                <a16:creationId xmlns:a16="http://schemas.microsoft.com/office/drawing/2014/main" id="{EC11CC0B-0653-826C-E198-AE22E673FE9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7603" y="2004296"/>
            <a:ext cx="3597525" cy="3737250"/>
          </a:xfrm>
          <a:prstGeom prst="rect">
            <a:avLst/>
          </a:prstGeom>
          <a:noFill/>
          <a:ln>
            <a:noFill/>
          </a:ln>
          <a:effectLst>
            <a:outerShdw blurRad="264677" dist="177099" dir="2700000" algn="tl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1322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56E217-0759-CE45-E23E-D5BF986AFB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DEEP DIVE:</a:t>
            </a:r>
          </a:p>
          <a:p>
            <a:r>
              <a:rPr lang="en-US" dirty="0"/>
              <a:t>LEADER OF LEADERS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7CC2BA-44F3-BA87-B8F3-05B2222CFC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627" y="4687395"/>
            <a:ext cx="5309557" cy="484187"/>
          </a:xfrm>
        </p:spPr>
        <p:txBody>
          <a:bodyPr/>
          <a:lstStyle/>
          <a:p>
            <a:r>
              <a:rPr lang="en-US" dirty="0"/>
              <a:t>SYSTEM REFLECTIONS</a:t>
            </a:r>
          </a:p>
          <a:p>
            <a:r>
              <a:rPr lang="en-US" dirty="0"/>
              <a:t>MICHAEL D. FARRELL, EdD (School District Of Philadelphia) &amp;</a:t>
            </a:r>
          </a:p>
          <a:p>
            <a:r>
              <a:rPr lang="en-US" dirty="0"/>
              <a:t>JACKIE O. WILSON, EdD (Executive Director, National Policy Board For Educational Administration)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2FC0FE-7537-918B-7902-606095F1DA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5483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C553D8-AC81-2C51-4804-FF1B245EC6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LEADERS OF LEADERS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4F192-A3E9-1379-0820-9106A4E176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WALLACE RESEARCH- SDP SELF-STUDY </a:t>
            </a:r>
            <a:r>
              <a:rPr lang="en-US" dirty="0"/>
              <a:t>| Michael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PHILLY CONTEXT </a:t>
            </a:r>
          </a:p>
          <a:p>
            <a:pPr marL="971550" lvl="1" indent="-285750"/>
            <a:r>
              <a:rPr lang="en-US" sz="1800" dirty="0">
                <a:latin typeface="Avenir Next LT Pro" panose="020B0504020202020204" pitchFamily="34" charset="77"/>
              </a:rPr>
              <a:t>Principal Supervision in Philadelphia | Michael</a:t>
            </a:r>
          </a:p>
          <a:p>
            <a:pPr marL="971550" lvl="1" indent="-285750"/>
            <a:r>
              <a:rPr lang="en-US" sz="1800" dirty="0">
                <a:latin typeface="Avenir Next LT Pro" panose="020B0504020202020204" pitchFamily="34" charset="77"/>
              </a:rPr>
              <a:t>Accelerate Philly | Michael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FROM TINKERING TO TRANSFORMATION- MULTI-YEAR PARTNERSHIP </a:t>
            </a:r>
            <a:r>
              <a:rPr lang="en-US" dirty="0"/>
              <a:t>| Michael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LEADER OF LEADERS OVERVIEW </a:t>
            </a:r>
            <a:r>
              <a:rPr lang="en-US" dirty="0"/>
              <a:t>| Jackie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Coherence &amp; Alignment | Michael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Blend Coaching | Jackie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Scope &amp; Sequence (SY24-25) | Jackie)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Scope &amp; Sequence (SY25-26)  | Michael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Impact | Michael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62EE04-17B3-CD0F-7FD0-76295C6195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1907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AC41D1-3D82-BC0A-8851-4BDEBB65BA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PRINCIPAL SUPERVISION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27477-4835-E8AE-544C-891853FFF8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  <p:pic>
        <p:nvPicPr>
          <p:cNvPr id="6" name="Google Shape;757;p39" title="Screenshot 2025-11-14 at 8.40.02 AM.png">
            <a:extLst>
              <a:ext uri="{FF2B5EF4-FFF2-40B4-BE49-F238E27FC236}">
                <a16:creationId xmlns:a16="http://schemas.microsoft.com/office/drawing/2014/main" id="{0814E819-DEDC-3CDC-36C1-45C36FAFD6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97188">
            <a:off x="7999647" y="1177697"/>
            <a:ext cx="3751132" cy="4905333"/>
          </a:xfrm>
          <a:prstGeom prst="rect">
            <a:avLst/>
          </a:prstGeom>
          <a:noFill/>
          <a:ln>
            <a:noFill/>
          </a:ln>
          <a:effectLst>
            <a:outerShdw blurRad="331447" dist="198874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oogle Shape;758;p39" title="Screenshot 2025-11-14 at 8.40.45 AM.png">
            <a:extLst>
              <a:ext uri="{FF2B5EF4-FFF2-40B4-BE49-F238E27FC236}">
                <a16:creationId xmlns:a16="http://schemas.microsoft.com/office/drawing/2014/main" id="{3F7D40FF-D3B6-6DA6-D8F5-3AA3F4540D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009" y="1877366"/>
            <a:ext cx="7450876" cy="3354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0440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CBB04-6FFA-6AF6-B17B-D63091CDF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767;p40" title="Screenshot 2025-11-14 at 8.59.49 AM.png">
            <a:extLst>
              <a:ext uri="{FF2B5EF4-FFF2-40B4-BE49-F238E27FC236}">
                <a16:creationId xmlns:a16="http://schemas.microsoft.com/office/drawing/2014/main" id="{02B7388E-54C5-5D34-D8C9-8F8F1D3C87C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41" r="32498" b="26914"/>
          <a:stretch>
            <a:fillRect/>
          </a:stretch>
        </p:blipFill>
        <p:spPr>
          <a:xfrm>
            <a:off x="1236077" y="1758515"/>
            <a:ext cx="6783660" cy="35508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BAAC61-5983-1793-918D-EAB5036784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413" y="339118"/>
            <a:ext cx="8307803" cy="1371600"/>
          </a:xfrm>
        </p:spPr>
        <p:txBody>
          <a:bodyPr/>
          <a:lstStyle/>
          <a:p>
            <a:r>
              <a:rPr lang="en-US" dirty="0"/>
              <a:t>PRINCIPAL SUPERVISION IN PHILADELPHIA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88AF07-76F6-399B-F80F-70E6BCE186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  <p:pic>
        <p:nvPicPr>
          <p:cNvPr id="10" name="Google Shape;767;p40" title="Screenshot 2025-11-14 at 8.59.49 AM.png">
            <a:extLst>
              <a:ext uri="{FF2B5EF4-FFF2-40B4-BE49-F238E27FC236}">
                <a16:creationId xmlns:a16="http://schemas.microsoft.com/office/drawing/2014/main" id="{7E5182F4-DDF6-C3B0-5B72-C9673E7616B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7626" t="2341" r="1516" b="26914"/>
          <a:stretch>
            <a:fillRect/>
          </a:stretch>
        </p:blipFill>
        <p:spPr>
          <a:xfrm>
            <a:off x="8032843" y="2225380"/>
            <a:ext cx="3101075" cy="355083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3248EC-41AD-949F-224C-3F5F6DACD3B2}"/>
              </a:ext>
            </a:extLst>
          </p:cNvPr>
          <p:cNvSpPr txBox="1"/>
          <p:nvPr/>
        </p:nvSpPr>
        <p:spPr>
          <a:xfrm>
            <a:off x="869431" y="5518879"/>
            <a:ext cx="2638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Avenir Next LT Pro" panose="020B0504020202020204" pitchFamily="34" charset="77"/>
              </a:rPr>
              <a:t>Elementary/Middle Learning Networks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B421A8-1F76-DBE1-6101-CA82DB7B9696}"/>
              </a:ext>
            </a:extLst>
          </p:cNvPr>
          <p:cNvSpPr txBox="1"/>
          <p:nvPr/>
        </p:nvSpPr>
        <p:spPr>
          <a:xfrm>
            <a:off x="4172264" y="5518879"/>
            <a:ext cx="2638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Avenir Next LT Pro" panose="020B0504020202020204" pitchFamily="34" charset="77"/>
              </a:rPr>
              <a:t>High School</a:t>
            </a:r>
          </a:p>
          <a:p>
            <a:pPr algn="ctr"/>
            <a:r>
              <a:rPr lang="en-US" b="1" dirty="0">
                <a:solidFill>
                  <a:schemeClr val="accent2"/>
                </a:solidFill>
                <a:latin typeface="Avenir Next LT Pro" panose="020B0504020202020204" pitchFamily="34" charset="77"/>
              </a:rPr>
              <a:t>Learning Networks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384220-7719-EEE0-B7E3-8E58AFA6FA54}"/>
              </a:ext>
            </a:extLst>
          </p:cNvPr>
          <p:cNvSpPr txBox="1"/>
          <p:nvPr/>
        </p:nvSpPr>
        <p:spPr>
          <a:xfrm>
            <a:off x="7653091" y="5514600"/>
            <a:ext cx="2638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Avenir Next LT Pro" panose="020B0504020202020204" pitchFamily="34" charset="77"/>
              </a:rPr>
              <a:t>Citywide High School</a:t>
            </a:r>
          </a:p>
          <a:p>
            <a:pPr algn="ctr"/>
            <a:r>
              <a:rPr lang="en-US" b="1" dirty="0">
                <a:solidFill>
                  <a:schemeClr val="accent2"/>
                </a:solidFill>
                <a:latin typeface="Avenir Next LT Pro" panose="020B0504020202020204" pitchFamily="34" charset="77"/>
              </a:rPr>
              <a:t>Learning Networks</a:t>
            </a:r>
          </a:p>
        </p:txBody>
      </p:sp>
    </p:spTree>
    <p:extLst>
      <p:ext uri="{BB962C8B-B14F-4D97-AF65-F5344CB8AC3E}">
        <p14:creationId xmlns:p14="http://schemas.microsoft.com/office/powerpoint/2010/main" val="19423989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FDF0A1-72A9-0C91-2D00-C5F4DADAB2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413" y="339118"/>
            <a:ext cx="5789456" cy="1371600"/>
          </a:xfrm>
        </p:spPr>
        <p:txBody>
          <a:bodyPr/>
          <a:lstStyle/>
          <a:p>
            <a:r>
              <a:rPr lang="en-US" dirty="0"/>
              <a:t>ACCELERATE PHILLY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1E1F1C-93AE-20BD-387B-F7C0DB5C56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  <p:pic>
        <p:nvPicPr>
          <p:cNvPr id="6" name="Google Shape;773;p41" title="Screenshot 2025-10-22 at 11.25.58 AM.png">
            <a:extLst>
              <a:ext uri="{FF2B5EF4-FFF2-40B4-BE49-F238E27FC236}">
                <a16:creationId xmlns:a16="http://schemas.microsoft.com/office/drawing/2014/main" id="{E8FFC522-6FB8-7823-648D-A85D7860F8B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>
            <a:fillRect/>
          </a:stretch>
        </p:blipFill>
        <p:spPr>
          <a:xfrm>
            <a:off x="7105197" y="1805835"/>
            <a:ext cx="3448742" cy="4331376"/>
          </a:xfrm>
          <a:prstGeom prst="rect">
            <a:avLst/>
          </a:prstGeom>
          <a:noFill/>
          <a:ln>
            <a:noFill/>
          </a:ln>
          <a:effectLst>
            <a:outerShdw blurRad="437196" dist="179569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oogle Shape;774;p41">
            <a:extLst>
              <a:ext uri="{FF2B5EF4-FFF2-40B4-BE49-F238E27FC236}">
                <a16:creationId xmlns:a16="http://schemas.microsoft.com/office/drawing/2014/main" id="{00B9A421-9842-3D05-6D84-4B88DCD6F20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4066" y="1805835"/>
            <a:ext cx="3448742" cy="4357617"/>
          </a:xfrm>
          <a:prstGeom prst="rect">
            <a:avLst/>
          </a:prstGeom>
          <a:noFill/>
          <a:ln>
            <a:noFill/>
          </a:ln>
          <a:effectLst>
            <a:outerShdw blurRad="437196" dist="179569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Google Shape;775;p41">
            <a:extLst>
              <a:ext uri="{FF2B5EF4-FFF2-40B4-BE49-F238E27FC236}">
                <a16:creationId xmlns:a16="http://schemas.microsoft.com/office/drawing/2014/main" id="{3A15F5BF-3558-A2BC-DB47-E295316EEFA2}"/>
              </a:ext>
            </a:extLst>
          </p:cNvPr>
          <p:cNvSpPr/>
          <p:nvPr/>
        </p:nvSpPr>
        <p:spPr>
          <a:xfrm>
            <a:off x="4979806" y="3333014"/>
            <a:ext cx="2018393" cy="1073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33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70600" tIns="170600" rIns="170600" bIns="170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12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848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976D8-7875-6DEF-483B-AE2537BB9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9B7176-3CF2-8F58-A0E8-CD9A463B3861}"/>
              </a:ext>
            </a:extLst>
          </p:cNvPr>
          <p:cNvSpPr/>
          <p:nvPr/>
        </p:nvSpPr>
        <p:spPr>
          <a:xfrm>
            <a:off x="10118361" y="164892"/>
            <a:ext cx="1873770" cy="1708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69EED8-1C4C-A54F-7B71-87045D7997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FROM TINKERING TO TRANSFORMATION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2D9FDA-0C86-EECD-2AA7-8DFF3057E2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  <p:pic>
        <p:nvPicPr>
          <p:cNvPr id="7" name="Picture 6" descr="A diagram of a course&#10;&#10;AI-generated content may be incorrect.">
            <a:extLst>
              <a:ext uri="{FF2B5EF4-FFF2-40B4-BE49-F238E27FC236}">
                <a16:creationId xmlns:a16="http://schemas.microsoft.com/office/drawing/2014/main" id="{F6CB4483-6AA0-016A-EEC2-D7657BF1C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743" y="1710718"/>
            <a:ext cx="7760830" cy="471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779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BFE1B1-01F5-2F68-8C41-F9DA37FF19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413" y="339118"/>
            <a:ext cx="10196564" cy="1371600"/>
          </a:xfrm>
        </p:spPr>
        <p:txBody>
          <a:bodyPr/>
          <a:lstStyle/>
          <a:p>
            <a:r>
              <a:rPr lang="en-US" dirty="0"/>
              <a:t>LEADERS OF LEADERS </a:t>
            </a:r>
            <a:r>
              <a:rPr lang="en-US" sz="3200" b="0" dirty="0">
                <a:solidFill>
                  <a:schemeClr val="accent2"/>
                </a:solidFill>
              </a:rPr>
              <a:t>| Program Design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DA0409-D004-3750-F546-018CD26C6B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  <p:pic>
        <p:nvPicPr>
          <p:cNvPr id="6" name="Google Shape;789;p43">
            <a:extLst>
              <a:ext uri="{FF2B5EF4-FFF2-40B4-BE49-F238E27FC236}">
                <a16:creationId xmlns:a16="http://schemas.microsoft.com/office/drawing/2014/main" id="{B92B633E-B824-DBDD-1879-C6E16AACAAA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305761">
            <a:off x="955973" y="1789812"/>
            <a:ext cx="2882906" cy="4332234"/>
          </a:xfrm>
          <a:prstGeom prst="rect">
            <a:avLst/>
          </a:prstGeom>
          <a:noFill/>
          <a:ln>
            <a:noFill/>
          </a:ln>
          <a:effectLst>
            <a:outerShdw blurRad="400039" dist="231475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oogle Shape;790;p43">
            <a:extLst>
              <a:ext uri="{FF2B5EF4-FFF2-40B4-BE49-F238E27FC236}">
                <a16:creationId xmlns:a16="http://schemas.microsoft.com/office/drawing/2014/main" id="{D570F6FE-8467-1CD4-5051-669780B332A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4552" y="1838670"/>
            <a:ext cx="2882896" cy="4332221"/>
          </a:xfrm>
          <a:prstGeom prst="rect">
            <a:avLst/>
          </a:prstGeom>
          <a:noFill/>
          <a:ln>
            <a:noFill/>
          </a:ln>
          <a:effectLst>
            <a:outerShdw blurRad="400039" dist="231475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oogle Shape;791;p43">
            <a:extLst>
              <a:ext uri="{FF2B5EF4-FFF2-40B4-BE49-F238E27FC236}">
                <a16:creationId xmlns:a16="http://schemas.microsoft.com/office/drawing/2014/main" id="{433DEF31-F6CE-190D-50AE-9E38EE154A7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rcRect l="16937" r="16848"/>
          <a:stretch>
            <a:fillRect/>
          </a:stretch>
        </p:blipFill>
        <p:spPr>
          <a:xfrm rot="236893">
            <a:off x="8488991" y="1756594"/>
            <a:ext cx="2533337" cy="4332221"/>
          </a:xfrm>
          <a:prstGeom prst="rect">
            <a:avLst/>
          </a:prstGeom>
          <a:noFill/>
          <a:ln>
            <a:noFill/>
          </a:ln>
          <a:effectLst>
            <a:outerShdw blurRad="400039" dist="231475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5780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77A6F2-2FFF-C62E-71ED-DCAD43C1DC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PARTICIPANT OUTCOMES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EE85B6-72FD-C33D-58AD-47C60A1875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6413" y="1814287"/>
            <a:ext cx="10614305" cy="453272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Learn about the history of the </a:t>
            </a:r>
            <a:r>
              <a:rPr lang="en-US" sz="2400" b="1" dirty="0"/>
              <a:t>DESIGN, DEVELOPMENT, AND EVOLUTION</a:t>
            </a:r>
            <a:r>
              <a:rPr lang="en-US" sz="2400" dirty="0"/>
              <a:t> of </a:t>
            </a:r>
            <a:r>
              <a:rPr lang="en-US" sz="2400" dirty="0" err="1"/>
              <a:t>PASL’s</a:t>
            </a:r>
            <a:r>
              <a:rPr lang="en-US" sz="2400" dirty="0"/>
              <a:t> Programming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Detail the impact of </a:t>
            </a:r>
            <a:r>
              <a:rPr lang="en-US" sz="2400" dirty="0" err="1"/>
              <a:t>PASL’s</a:t>
            </a:r>
            <a:r>
              <a:rPr lang="en-US" sz="2400" dirty="0"/>
              <a:t> programs on </a:t>
            </a:r>
            <a:r>
              <a:rPr lang="en-US" sz="2400" b="1" dirty="0"/>
              <a:t>STUDENT LEARNING AND LEADERSHIP PIPELINES AND PATHWAYS</a:t>
            </a:r>
            <a:r>
              <a:rPr lang="en-US" sz="2400" dirty="0"/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Engage in deep dives about – the </a:t>
            </a:r>
            <a:r>
              <a:rPr lang="en-US" sz="2400" b="1" dirty="0"/>
              <a:t>NEUBAUER FELLOWSHIP</a:t>
            </a:r>
            <a:r>
              <a:rPr lang="en-US" sz="2400" dirty="0"/>
              <a:t> and </a:t>
            </a:r>
            <a:r>
              <a:rPr lang="en-US" sz="2400" b="1" dirty="0"/>
              <a:t>LEADER OF LEADERS</a:t>
            </a:r>
            <a:r>
              <a:rPr lang="en-US" sz="2400" dirty="0"/>
              <a:t> Programs.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Explore the recently </a:t>
            </a:r>
            <a:r>
              <a:rPr lang="en-US" sz="2400" b="1" dirty="0"/>
              <a:t>REDESIGNED LEADERSHIP COMPETENCIES </a:t>
            </a:r>
            <a:r>
              <a:rPr lang="en-US" sz="2400" dirty="0"/>
              <a:t>that undergird </a:t>
            </a:r>
            <a:r>
              <a:rPr lang="en-US" sz="2400" dirty="0" err="1"/>
              <a:t>PASL’s</a:t>
            </a:r>
            <a:r>
              <a:rPr lang="en-US" sz="2400" dirty="0"/>
              <a:t> Programs.</a:t>
            </a:r>
          </a:p>
          <a:p>
            <a:pPr>
              <a:spcAft>
                <a:spcPts val="1200"/>
              </a:spcAft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62988C2-B605-2156-41A8-DFD8069335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C292D-176F-6556-21D3-6CC042B784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414" y="1816101"/>
            <a:ext cx="5098282" cy="20463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Leverage key points from the </a:t>
            </a:r>
            <a:r>
              <a:rPr lang="en-US" sz="2000" b="1" dirty="0"/>
              <a:t>NATIONAL PRINCIPAL SUPERVISOR STANDARDS </a:t>
            </a:r>
            <a:r>
              <a:rPr lang="en-US" sz="2000" dirty="0"/>
              <a:t>in their own practice.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Apply </a:t>
            </a:r>
            <a:r>
              <a:rPr lang="en-US" sz="2000" b="1" dirty="0"/>
              <a:t>BLENDED COACHING </a:t>
            </a:r>
            <a:r>
              <a:rPr lang="en-US" sz="2000" dirty="0"/>
              <a:t>concepts to better develop school leaders within their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Strengthen their advisory skills surrounding </a:t>
            </a:r>
            <a:r>
              <a:rPr lang="en-US" sz="2000" b="1" dirty="0"/>
              <a:t>INSTRUCTIONAL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Acknowledge the </a:t>
            </a:r>
            <a:r>
              <a:rPr lang="en-US" sz="2000" b="1" dirty="0"/>
              <a:t>IMPACT PERSONAL IDENTITY </a:t>
            </a:r>
            <a:r>
              <a:rPr lang="en-US" sz="2000" dirty="0"/>
              <a:t>can have on leadership and the coach-</a:t>
            </a:r>
            <a:r>
              <a:rPr lang="en-US" sz="2000" dirty="0" err="1"/>
              <a:t>coachee</a:t>
            </a:r>
            <a:r>
              <a:rPr lang="en-US" sz="2000" dirty="0"/>
              <a:t> relationship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5EF209-06B1-68DD-2032-50A049C85C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7E9E4F4-873A-8C67-91F7-1C20A16CAB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413" y="339118"/>
            <a:ext cx="10196564" cy="1371600"/>
          </a:xfrm>
        </p:spPr>
        <p:txBody>
          <a:bodyPr/>
          <a:lstStyle/>
          <a:p>
            <a:r>
              <a:rPr lang="en-US" dirty="0"/>
              <a:t>LEADERS OF LEADERS </a:t>
            </a:r>
            <a:r>
              <a:rPr lang="en-US" sz="3200" b="0" dirty="0">
                <a:solidFill>
                  <a:schemeClr val="accent2"/>
                </a:solidFill>
              </a:rPr>
              <a:t>| Overview</a:t>
            </a:r>
          </a:p>
        </p:txBody>
      </p:sp>
      <p:pic>
        <p:nvPicPr>
          <p:cNvPr id="7" name="Google Shape;799;p44" title="Screenshot 2025-11-14 at 8.49.22 AM.png">
            <a:extLst>
              <a:ext uri="{FF2B5EF4-FFF2-40B4-BE49-F238E27FC236}">
                <a16:creationId xmlns:a16="http://schemas.microsoft.com/office/drawing/2014/main" id="{98E35D45-066D-5B82-43B5-49CC432C2A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4695" y="1936816"/>
            <a:ext cx="6218239" cy="2984367"/>
          </a:xfrm>
          <a:prstGeom prst="rect">
            <a:avLst/>
          </a:prstGeom>
          <a:noFill/>
          <a:ln>
            <a:noFill/>
          </a:ln>
          <a:effectLst>
            <a:outerShdw blurRad="365718" dist="131446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36376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2C6737-7DF3-467F-E112-554D56E1A504}"/>
              </a:ext>
            </a:extLst>
          </p:cNvPr>
          <p:cNvSpPr/>
          <p:nvPr/>
        </p:nvSpPr>
        <p:spPr>
          <a:xfrm>
            <a:off x="0" y="1199213"/>
            <a:ext cx="12192000" cy="11542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D3825-782C-0F11-47C4-B4D4D83234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45967" y="1199213"/>
            <a:ext cx="4001099" cy="2046333"/>
          </a:xfrm>
        </p:spPr>
        <p:txBody>
          <a:bodyPr/>
          <a:lstStyle/>
          <a:p>
            <a:r>
              <a:rPr lang="en-US" b="1" dirty="0"/>
              <a:t>LEADER OF LEADERS WILL:</a:t>
            </a:r>
            <a:br>
              <a:rPr lang="en-US" dirty="0"/>
            </a:br>
            <a:r>
              <a:rPr lang="en-US" dirty="0"/>
              <a:t>● Apply Adaptive Leadership to navigate complex challenges with transparency and trust. </a:t>
            </a:r>
          </a:p>
          <a:p>
            <a:r>
              <a:rPr lang="en-US" dirty="0"/>
              <a:t>● Drive Continuous Improvement by helping principals establish clear, measurable goals for student success. </a:t>
            </a:r>
          </a:p>
          <a:p>
            <a:r>
              <a:rPr lang="en-US" dirty="0"/>
              <a:t>● Model Equity by engaging in coaching conversations that acknowledge systemic inequities and support culturally responsive leadership. </a:t>
            </a:r>
          </a:p>
          <a:p>
            <a:r>
              <a:rPr lang="en-US" dirty="0"/>
              <a:t>● Strengthen Instructional Leadership by guiding principals to implement high-quality, equity-centered teaching practices.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5DCE6B-8EA0-210E-A22D-04DB762EB3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  <p:pic>
        <p:nvPicPr>
          <p:cNvPr id="8" name="Google Shape;806;p45">
            <a:extLst>
              <a:ext uri="{FF2B5EF4-FFF2-40B4-BE49-F238E27FC236}">
                <a16:creationId xmlns:a16="http://schemas.microsoft.com/office/drawing/2014/main" id="{33485294-FE6E-7827-94F7-716BB2E592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201" y="3707734"/>
            <a:ext cx="1919439" cy="2515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07;p45" title="Screenshot 2025-11-14 at 9.20.01 AM.png">
            <a:extLst>
              <a:ext uri="{FF2B5EF4-FFF2-40B4-BE49-F238E27FC236}">
                <a16:creationId xmlns:a16="http://schemas.microsoft.com/office/drawing/2014/main" id="{448BF1EF-6EA9-BFB2-7C62-BCE957B7F76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0444" y="3733584"/>
            <a:ext cx="3400789" cy="248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08;p45">
            <a:extLst>
              <a:ext uri="{FF2B5EF4-FFF2-40B4-BE49-F238E27FC236}">
                <a16:creationId xmlns:a16="http://schemas.microsoft.com/office/drawing/2014/main" id="{91AF9824-CDE5-D789-B220-945A99D9F7F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3201" y="203201"/>
            <a:ext cx="7297833" cy="3334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27151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A28C12-9E75-1491-0EC5-93EC930908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COACHING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AE80A-5869-E09C-D3CF-6B18539808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9457" y="1846082"/>
            <a:ext cx="3675843" cy="2046333"/>
          </a:xfrm>
        </p:spPr>
        <p:txBody>
          <a:bodyPr/>
          <a:lstStyle/>
          <a:p>
            <a:r>
              <a:rPr lang="en-US" b="1" dirty="0"/>
              <a:t>BLENDED COACHING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Research-informed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Experienced coaches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Required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PSEL</a:t>
            </a:r>
            <a:r>
              <a:rPr lang="en-US" dirty="0"/>
              <a:t> Aligned tools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E03318-0A8A-98D9-1130-4BAB905B7B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E03D54F-60BA-6CF1-AC7C-B468A581D108}"/>
              </a:ext>
            </a:extLst>
          </p:cNvPr>
          <p:cNvSpPr txBox="1">
            <a:spLocks/>
          </p:cNvSpPr>
          <p:nvPr/>
        </p:nvSpPr>
        <p:spPr>
          <a:xfrm>
            <a:off x="6156216" y="1846082"/>
            <a:ext cx="5206327" cy="20463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b="1" dirty="0"/>
              <a:t>COACHING-BASED SUPERVISION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/>
              <a:t>Aligned to the Model Standards for Principal Supervisors, or</a:t>
            </a:r>
          </a:p>
        </p:txBody>
      </p:sp>
      <p:pic>
        <p:nvPicPr>
          <p:cNvPr id="7" name="Google Shape;790;p43">
            <a:extLst>
              <a:ext uri="{FF2B5EF4-FFF2-40B4-BE49-F238E27FC236}">
                <a16:creationId xmlns:a16="http://schemas.microsoft.com/office/drawing/2014/main" id="{7667051B-E8AA-82E0-3083-4904C706C23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1657">
            <a:off x="9477531" y="2909191"/>
            <a:ext cx="2189596" cy="3112898"/>
          </a:xfrm>
          <a:prstGeom prst="rect">
            <a:avLst/>
          </a:prstGeom>
          <a:noFill/>
          <a:ln>
            <a:noFill/>
          </a:ln>
          <a:effectLst>
            <a:outerShdw blurRad="400039" dist="231475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F0F205-65EE-C746-C1FB-C06D43FC56BE}"/>
              </a:ext>
            </a:extLst>
          </p:cNvPr>
          <p:cNvSpPr txBox="1">
            <a:spLocks/>
          </p:cNvSpPr>
          <p:nvPr/>
        </p:nvSpPr>
        <p:spPr>
          <a:xfrm>
            <a:off x="6156216" y="2955896"/>
            <a:ext cx="3422499" cy="20463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/>
              <a:t>Aligned to District Performance Evacuation System for Professional Growth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/>
              <a:t>Conference Planning Resources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/>
              <a:t>Record Keeping Templates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/>
              <a:t>Taning Materials for Coaches/Supervisors</a:t>
            </a:r>
          </a:p>
        </p:txBody>
      </p:sp>
      <p:pic>
        <p:nvPicPr>
          <p:cNvPr id="9" name="Google Shape;813;p46">
            <a:extLst>
              <a:ext uri="{FF2B5EF4-FFF2-40B4-BE49-F238E27FC236}">
                <a16:creationId xmlns:a16="http://schemas.microsoft.com/office/drawing/2014/main" id="{D73922F1-D2C1-8153-8E62-438C57F2FE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705" t="1538" r="65697" b="66831"/>
          <a:stretch>
            <a:fillRect/>
          </a:stretch>
        </p:blipFill>
        <p:spPr>
          <a:xfrm>
            <a:off x="902035" y="3902378"/>
            <a:ext cx="3422499" cy="193830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1EB1F0-0AAD-5314-608B-23D32627EC4D}"/>
              </a:ext>
            </a:extLst>
          </p:cNvPr>
          <p:cNvSpPr txBox="1"/>
          <p:nvPr/>
        </p:nvSpPr>
        <p:spPr>
          <a:xfrm>
            <a:off x="506413" y="5788879"/>
            <a:ext cx="4770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venir Next LT Pro" panose="020B0504020202020204" pitchFamily="34" charset="77"/>
              </a:rPr>
              <a:t>Focus on coaching support of the school leader in mastering the profession and emotional challenges of school leadership for a meaningful and positive impact on students</a:t>
            </a:r>
          </a:p>
        </p:txBody>
      </p:sp>
    </p:spTree>
    <p:extLst>
      <p:ext uri="{BB962C8B-B14F-4D97-AF65-F5344CB8AC3E}">
        <p14:creationId xmlns:p14="http://schemas.microsoft.com/office/powerpoint/2010/main" val="7087798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9C09E8-3A84-6C0E-8D4E-F0A4CA94353C}"/>
              </a:ext>
            </a:extLst>
          </p:cNvPr>
          <p:cNvSpPr/>
          <p:nvPr/>
        </p:nvSpPr>
        <p:spPr>
          <a:xfrm>
            <a:off x="389744" y="1543987"/>
            <a:ext cx="11542426" cy="272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03268-DC9D-2D46-0E0E-3DF6E3A853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9830" y="520820"/>
            <a:ext cx="9498767" cy="2046333"/>
          </a:xfrm>
        </p:spPr>
        <p:txBody>
          <a:bodyPr/>
          <a:lstStyle/>
          <a:p>
            <a:r>
              <a:rPr lang="en-US" sz="2800" dirty="0"/>
              <a:t>“We find that central office staff can do much to ensure that their daily work meaningfully supports principals as they enable teachers to help all students realize ambitious learning goals.”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8D0FD-E242-6354-A917-8CE5F9F334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9831" y="2929574"/>
            <a:ext cx="8339428" cy="2384439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“Our research and district partnerships reveal that such performance alignment entails a fundamental redesign of many central office functions, with particular attention to Curriculum and Instruction, Human Resources, and Principal Supervision. “</a:t>
            </a:r>
          </a:p>
          <a:p>
            <a:pPr marL="0" indent="0">
              <a:buNone/>
            </a:pPr>
            <a:r>
              <a:rPr lang="en-US" dirty="0"/>
              <a:t>(HONIG &amp; RAINEY, From Tinkering to Transformation, 2023)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57875A-4EF9-94FB-1D36-68D86BF3AD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  <p:pic>
        <p:nvPicPr>
          <p:cNvPr id="7" name="Google Shape;789;p43">
            <a:extLst>
              <a:ext uri="{FF2B5EF4-FFF2-40B4-BE49-F238E27FC236}">
                <a16:creationId xmlns:a16="http://schemas.microsoft.com/office/drawing/2014/main" id="{AA8165A1-DCA3-1044-F93F-D7358D4F61C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84462">
            <a:off x="8759304" y="1724977"/>
            <a:ext cx="2882906" cy="4332234"/>
          </a:xfrm>
          <a:prstGeom prst="rect">
            <a:avLst/>
          </a:prstGeom>
          <a:noFill/>
          <a:ln>
            <a:noFill/>
          </a:ln>
          <a:effectLst>
            <a:outerShdw blurRad="400039" dist="231475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66636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92ECE-CDAA-F72E-EF8D-16A1127B5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CA8D5-F850-CC0F-3301-383B002465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414" y="1816101"/>
            <a:ext cx="11170924" cy="20463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FROM FRAGMENTATION TO FOCUS</a:t>
            </a:r>
            <a:r>
              <a:rPr lang="en-US" sz="2000" dirty="0"/>
              <a:t>: Prioritizing Impact over Supervision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FROM SUPERVISION TO COACHING</a:t>
            </a:r>
            <a:r>
              <a:rPr lang="en-US" sz="2000" dirty="0"/>
              <a:t>: A Differentiated Approach to Improving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BLENDED COACHING AND FEEDBACK </a:t>
            </a:r>
            <a:r>
              <a:rPr lang="en-US" sz="2000" dirty="0"/>
              <a:t>to Change Principal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MAKING THE CASE </a:t>
            </a:r>
            <a:r>
              <a:rPr lang="en-US" sz="2000" dirty="0"/>
              <a:t>for Coaching-Based Supervision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DEVELOPING A COMMON UNDERSTANDING </a:t>
            </a:r>
            <a:r>
              <a:rPr lang="en-US" sz="2000" dirty="0"/>
              <a:t>of an Effective Principal Supervisor and What it Takes to be an Instructional Leader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COACHING ALONG LINES OF DIFFERENCE </a:t>
            </a:r>
            <a:r>
              <a:rPr lang="en-US" sz="2000" dirty="0"/>
              <a:t>and it Impact on Relationships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DEVELOPING SYSTEMS OF GROWTH </a:t>
            </a:r>
            <a:r>
              <a:rPr lang="en-US" sz="2000" dirty="0"/>
              <a:t>and Support for School Principals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THE END OF YEAR EVALUATION PROCESS </a:t>
            </a:r>
            <a:r>
              <a:rPr lang="en-US" sz="2000" dirty="0"/>
              <a:t>of Principals: Challenges and Opportunities and End of Year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2C69A-7B97-0FF2-396D-E756FA75F0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3BCDD69B-5B55-C2DE-C275-7E430DD83F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412" y="339118"/>
            <a:ext cx="11685588" cy="1371600"/>
          </a:xfrm>
        </p:spPr>
        <p:txBody>
          <a:bodyPr/>
          <a:lstStyle/>
          <a:p>
            <a:r>
              <a:rPr lang="en-US" dirty="0"/>
              <a:t>LEADERS OF LEADERS </a:t>
            </a:r>
            <a:r>
              <a:rPr lang="en-US" sz="2400" b="0" dirty="0">
                <a:solidFill>
                  <a:schemeClr val="accent2"/>
                </a:solidFill>
              </a:rPr>
              <a:t>| Session Scope &amp; Sequence</a:t>
            </a:r>
          </a:p>
        </p:txBody>
      </p:sp>
    </p:spTree>
    <p:extLst>
      <p:ext uri="{BB962C8B-B14F-4D97-AF65-F5344CB8AC3E}">
        <p14:creationId xmlns:p14="http://schemas.microsoft.com/office/powerpoint/2010/main" val="11039154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18E9E-0E0F-7B0C-8FD5-F67181D97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2A458F-39D7-08CA-C470-C4402820A6E6}"/>
              </a:ext>
            </a:extLst>
          </p:cNvPr>
          <p:cNvSpPr/>
          <p:nvPr/>
        </p:nvSpPr>
        <p:spPr>
          <a:xfrm>
            <a:off x="389744" y="1543987"/>
            <a:ext cx="11542426" cy="272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2B47DC-E11E-440C-538C-2228947F1D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B5E8140B-6350-9AD3-FFAE-204D85CD27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412" y="1628272"/>
            <a:ext cx="3118023" cy="1371600"/>
          </a:xfrm>
        </p:spPr>
        <p:txBody>
          <a:bodyPr/>
          <a:lstStyle/>
          <a:p>
            <a:r>
              <a:rPr lang="en-US" dirty="0"/>
              <a:t>LEADERS OF LEADERS </a:t>
            </a:r>
            <a:r>
              <a:rPr lang="en-US" sz="3600" b="0" dirty="0">
                <a:solidFill>
                  <a:schemeClr val="accent2"/>
                </a:solidFill>
              </a:rPr>
              <a:t>| 2025-2026</a:t>
            </a:r>
          </a:p>
        </p:txBody>
      </p:sp>
      <p:pic>
        <p:nvPicPr>
          <p:cNvPr id="7" name="Google Shape;833;p49" title="Screenshot 2025-11-14 at 9.59.57 AM.png">
            <a:extLst>
              <a:ext uri="{FF2B5EF4-FFF2-40B4-BE49-F238E27FC236}">
                <a16:creationId xmlns:a16="http://schemas.microsoft.com/office/drawing/2014/main" id="{6A56DBF5-6E1A-7488-D366-6F4681406EB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4152" y="209826"/>
            <a:ext cx="6672824" cy="6347715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63036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C1BC34-185F-E068-7F75-AAA173185B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LEADERS OF LEADERS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A27F9-EA98-36FB-08C6-D7415F3531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600" dirty="0"/>
              <a:t>“[Leaders of Leaders] has helped me be more reflective abut how I support my leaders, making sure that my questions (coaching) are empower and support them in being reflective of their own practice.”</a:t>
            </a:r>
          </a:p>
          <a:p>
            <a:endParaRPr lang="en-US" dirty="0"/>
          </a:p>
          <a:p>
            <a:pPr>
              <a:spcBef>
                <a:spcPts val="400"/>
              </a:spcBef>
            </a:pPr>
            <a:r>
              <a:rPr lang="en-US" b="1" dirty="0"/>
              <a:t>Anh Nguyen</a:t>
            </a:r>
          </a:p>
          <a:p>
            <a:pPr>
              <a:spcBef>
                <a:spcPts val="400"/>
              </a:spcBef>
            </a:pPr>
            <a:r>
              <a:rPr lang="en-US" dirty="0"/>
              <a:t>Learning Network 15, Opportunity Network Leaders</a:t>
            </a:r>
          </a:p>
          <a:p>
            <a:pPr>
              <a:spcBef>
                <a:spcPts val="400"/>
              </a:spcBef>
            </a:pPr>
            <a:r>
              <a:rPr lang="en-US" dirty="0"/>
              <a:t>School District of Philadelphia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721375-1FA4-D34A-27FC-861FA8C693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4967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D5A3FD-2DB9-39C4-C2D1-8062CABA1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CLOSING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41943-76FF-2339-C7BD-6A3048C9E1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SENIOR FELLOWS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524701-A1E1-F7AD-1274-F819C5B5E1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3911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FB47F4-AD1B-438E-2B8F-D519EB480B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PASL</a:t>
            </a:r>
            <a:r>
              <a:rPr lang="en-US" dirty="0"/>
              <a:t> TEAM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99B76E-02AD-C08A-C80F-6D72A13BC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414" y="1816101"/>
            <a:ext cx="5714504" cy="2046333"/>
          </a:xfrm>
        </p:spPr>
        <p:txBody>
          <a:bodyPr/>
          <a:lstStyle/>
          <a:p>
            <a:r>
              <a:rPr lang="en-US" b="1" dirty="0" err="1">
                <a:solidFill>
                  <a:schemeClr val="accent2"/>
                </a:solidFill>
              </a:rPr>
              <a:t>PASL</a:t>
            </a:r>
            <a:r>
              <a:rPr lang="en-US" b="1" dirty="0">
                <a:solidFill>
                  <a:schemeClr val="accent2"/>
                </a:solidFill>
              </a:rPr>
              <a:t> BOARD OF DIRECTORS &amp; BOARD DESIGNEE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Joseph Neubauer, Board Chair – Former CEO and Chairman Aramark Corporation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Stephanie </a:t>
            </a:r>
            <a:r>
              <a:rPr lang="en-US" dirty="0" err="1"/>
              <a:t>Naidoff</a:t>
            </a:r>
            <a:r>
              <a:rPr lang="en-US" dirty="0"/>
              <a:t>, Esq. Former Philadelphia Director of Commerce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 O’Shaughnessy Senior Vice-President – Aramark U.S. Foods and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Noah Tennant, Assistant Superintendent – School District of Philadelphia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Gwenyth Gaul – Leading Strategic Partnerships &amp; Philanthropy, Comcast NBCUniversal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Rebecca Cornejo, Executive Director – Neubauer Family Foundation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6DF141-02C9-1019-6F2F-BEC660338D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52BEB6B-1543-0316-C5ED-CEFC71313EA9}"/>
              </a:ext>
            </a:extLst>
          </p:cNvPr>
          <p:cNvSpPr txBox="1">
            <a:spLocks/>
          </p:cNvSpPr>
          <p:nvPr/>
        </p:nvSpPr>
        <p:spPr>
          <a:xfrm>
            <a:off x="7005405" y="1816101"/>
            <a:ext cx="4836825" cy="20463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b="1" dirty="0" err="1">
                <a:solidFill>
                  <a:schemeClr val="accent1"/>
                </a:solidFill>
              </a:rPr>
              <a:t>PASL</a:t>
            </a:r>
            <a:r>
              <a:rPr lang="en-US" b="1" dirty="0">
                <a:solidFill>
                  <a:schemeClr val="accent1"/>
                </a:solidFill>
              </a:rPr>
              <a:t> ADVISORY SYSTEMS PARTNERS</a:t>
            </a:r>
          </a:p>
          <a:p>
            <a:pPr marL="285750" indent="-285750"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Achievement Network (Anet)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/>
              <a:t>Consortium for Policy Research in Education (CPRE)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/>
              <a:t>Evaluation Analytics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/>
              <a:t>Evaluation Advisory Panel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/>
              <a:t>Insight Education Group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/>
              <a:t>National Policy Board for Educational Administration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/>
              <a:t>Neubauer Senior Fellows Practitioners Advisory Committee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/>
              <a:t>Systems Partners</a:t>
            </a:r>
          </a:p>
        </p:txBody>
      </p:sp>
    </p:spTree>
    <p:extLst>
      <p:ext uri="{BB962C8B-B14F-4D97-AF65-F5344CB8AC3E}">
        <p14:creationId xmlns:p14="http://schemas.microsoft.com/office/powerpoint/2010/main" val="42054858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9FCB6-85C0-5B63-1F26-50F4804BA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3A4A34-2BB4-9148-ADAA-DD7D30280D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ANNUAL REPORT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410F04-D28E-82F7-3E58-940C148871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  <p:pic>
        <p:nvPicPr>
          <p:cNvPr id="8" name="Google Shape;960;p64">
            <a:extLst>
              <a:ext uri="{FF2B5EF4-FFF2-40B4-BE49-F238E27FC236}">
                <a16:creationId xmlns:a16="http://schemas.microsoft.com/office/drawing/2014/main" id="{51FCD7B1-F816-E18F-C955-4C9D6E9E3B1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6414" y="1827868"/>
            <a:ext cx="6389062" cy="4378060"/>
          </a:xfrm>
          <a:prstGeom prst="rect">
            <a:avLst/>
          </a:prstGeom>
          <a:noFill/>
          <a:ln>
            <a:noFill/>
          </a:ln>
          <a:effectLst>
            <a:outerShdw blurRad="521987" dist="176702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86D757-590F-00A6-E66A-EBBEF101E48F}"/>
              </a:ext>
            </a:extLst>
          </p:cNvPr>
          <p:cNvSpPr txBox="1"/>
          <p:nvPr/>
        </p:nvSpPr>
        <p:spPr>
          <a:xfrm>
            <a:off x="7629994" y="3139735"/>
            <a:ext cx="38374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solidFill>
                  <a:schemeClr val="hlink"/>
                </a:solidFill>
                <a:latin typeface="Avenir Next LT Pro" panose="020B0504020202020204" pitchFamily="34" charset="77"/>
                <a:hlinkClick r:id="rId3"/>
              </a:rPr>
              <a:t>https://pasl.org/2024-pasl-annual-report/</a:t>
            </a:r>
            <a:endParaRPr lang="en-US" sz="3600" dirty="0">
              <a:solidFill>
                <a:srgbClr val="3F3F3F"/>
              </a:solidFill>
              <a:latin typeface="Avenir Next LT Pro" panose="020B0504020202020204" pitchFamily="34" charset="77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23636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"/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</a:pPr>
            <a:r>
              <a:rPr lang="en-US"/>
              <a:t>MISSION &amp; VISION</a:t>
            </a:r>
            <a:endParaRPr/>
          </a:p>
        </p:txBody>
      </p:sp>
      <p:sp>
        <p:nvSpPr>
          <p:cNvPr id="424" name="Google Shape;424;p5"/>
          <p:cNvSpPr txBox="1"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dirty="0"/>
              <a:t>Our Mission</a:t>
            </a:r>
            <a:endParaRPr sz="28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i="1" dirty="0"/>
              <a:t>To provide quality programming that engages, develops, and supports transformative K–12 educational leaders who authentically embrace equity, inclusion, and educational excellence for every child in Philadelphia.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/>
          </a:p>
        </p:txBody>
      </p:sp>
      <p:sp>
        <p:nvSpPr>
          <p:cNvPr id="425" name="Google Shape;425;p5"/>
          <p:cNvSpPr txBox="1"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b="1"/>
              <a:t>Our Vision</a:t>
            </a:r>
            <a:endParaRPr sz="2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i="1"/>
              <a:t>We work so that all Philadelphia students receive an excellent educational experience, advanced through innovative, effective leadership, that supports their achievement and social-emotional growth to realize success in and beyond the K–12 experience.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888AB6-642A-476B-39CD-88972CDACF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CD1A7-48BD-49C3-A499-3DA99BA4F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995A28-25EA-AD3B-2612-14D8BAD2B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LEADERSHIP COMPETENCIES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5FB893-F0BD-E71E-F2B2-130C3AD83E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95C2B0-332C-2773-9DAF-BA4A66DE3B66}"/>
              </a:ext>
            </a:extLst>
          </p:cNvPr>
          <p:cNvSpPr txBox="1"/>
          <p:nvPr/>
        </p:nvSpPr>
        <p:spPr>
          <a:xfrm>
            <a:off x="7848105" y="3229675"/>
            <a:ext cx="38374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u="sng" dirty="0">
                <a:solidFill>
                  <a:schemeClr val="hlink"/>
                </a:solidFill>
                <a:hlinkClick r:id="rId2"/>
              </a:rPr>
              <a:t>https://mail.google.com/mail/u/0/#search/edwin%40pasl.org/FMfcgzQcqlBMZKVTVlCTZwRHSwKmmdvd?projector=1&amp;messagePartId=0.4</a:t>
            </a:r>
            <a:endParaRPr lang="en-US" sz="20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" name="Google Shape;991;p65">
            <a:extLst>
              <a:ext uri="{FF2B5EF4-FFF2-40B4-BE49-F238E27FC236}">
                <a16:creationId xmlns:a16="http://schemas.microsoft.com/office/drawing/2014/main" id="{A8B6AC31-7025-4F88-DD2B-61AB563141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96" t="2016" r="1581" b="2956"/>
          <a:stretch>
            <a:fillRect/>
          </a:stretch>
        </p:blipFill>
        <p:spPr>
          <a:xfrm>
            <a:off x="506413" y="1864214"/>
            <a:ext cx="7015397" cy="4362138"/>
          </a:xfrm>
          <a:prstGeom prst="rect">
            <a:avLst/>
          </a:prstGeom>
          <a:noFill/>
          <a:ln>
            <a:noFill/>
          </a:ln>
          <a:effectLst>
            <a:outerShdw blurRad="347899" dist="174746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31411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49ABC-F6F9-AA93-5EC0-D0FBC193E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FBD49E-D3F7-0D70-E8CF-E267788180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COACHING BLUEPRINT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8EA440-9B7F-C8D2-5B5D-A41501521B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  <p:pic>
        <p:nvPicPr>
          <p:cNvPr id="3" name="Google Shape;1022;p66">
            <a:extLst>
              <a:ext uri="{FF2B5EF4-FFF2-40B4-BE49-F238E27FC236}">
                <a16:creationId xmlns:a16="http://schemas.microsoft.com/office/drawing/2014/main" id="{74E33372-7864-FE39-9ACE-039A33F9D34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9507" y="1811112"/>
            <a:ext cx="3376039" cy="4556094"/>
          </a:xfrm>
          <a:prstGeom prst="rect">
            <a:avLst/>
          </a:prstGeom>
          <a:noFill/>
          <a:ln>
            <a:noFill/>
          </a:ln>
          <a:effectLst>
            <a:outerShdw blurRad="515836" dist="179707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033A52-E235-1B97-7B82-C6B225594551}"/>
              </a:ext>
            </a:extLst>
          </p:cNvPr>
          <p:cNvSpPr txBox="1"/>
          <p:nvPr/>
        </p:nvSpPr>
        <p:spPr>
          <a:xfrm>
            <a:off x="4377128" y="2942811"/>
            <a:ext cx="70903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u="sng" dirty="0">
                <a:solidFill>
                  <a:schemeClr val="hlink"/>
                </a:solidFill>
                <a:hlinkClick r:id="rId3"/>
              </a:rPr>
              <a:t>https://mail.google.com/mail/u/0/#search/edwin%40pasl.org/FMfcgzQcqlBMZKVTVlCTZwRHSwKmmdvd?projector=1&amp;messagePartId=0.3</a:t>
            </a:r>
            <a:r>
              <a:rPr lang="en-US" sz="3200" u="sng" dirty="0">
                <a:solidFill>
                  <a:schemeClr val="hlink"/>
                </a:solidFill>
              </a:rPr>
              <a:t>x</a:t>
            </a:r>
            <a:endParaRPr lang="en-US" sz="32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456438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73E797-6B3E-C237-B12C-9931FEDD0F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ACE64-E2C2-E9C4-FF09-5E98AE265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6251" y="3429000"/>
            <a:ext cx="3324394" cy="746125"/>
          </a:xfrm>
        </p:spPr>
        <p:txBody>
          <a:bodyPr/>
          <a:lstStyle/>
          <a:p>
            <a:r>
              <a:rPr lang="en-US" sz="2400" dirty="0"/>
              <a:t>Thank you for joining us for this session showcasing the Philadelphia Academy of School Leaders at Learning Forward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3381AA-48A8-2CC4-1808-D6CB0A433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Learning Forward | Boston, 2025</a:t>
            </a:r>
          </a:p>
        </p:txBody>
      </p:sp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45F14087-F8F6-7255-055C-0348C235D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269" y="1343135"/>
            <a:ext cx="3862342" cy="444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81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6"/>
          <p:cNvPicPr preferRelativeResize="0"/>
          <p:nvPr/>
        </p:nvPicPr>
        <p:blipFill rotWithShape="1">
          <a:blip r:embed="rId3">
            <a:alphaModFix/>
          </a:blip>
          <a:srcRect l="4176"/>
          <a:stretch>
            <a:fillRect/>
          </a:stretch>
        </p:blipFill>
        <p:spPr>
          <a:xfrm>
            <a:off x="7028838" y="1125287"/>
            <a:ext cx="4967794" cy="5017393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6"/>
          <p:cNvSpPr txBox="1"/>
          <p:nvPr/>
        </p:nvSpPr>
        <p:spPr>
          <a:xfrm>
            <a:off x="447694" y="5264530"/>
            <a:ext cx="15552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A"/>
              </a:buClr>
              <a:buSzPts val="2000"/>
              <a:buFont typeface="Avenir"/>
              <a:buNone/>
            </a:pPr>
            <a:r>
              <a:rPr lang="en-US" sz="2000" b="0" i="0" u="none" strike="noStrike" cap="none" dirty="0">
                <a:solidFill>
                  <a:srgbClr val="53585A"/>
                </a:solidFill>
                <a:latin typeface="Avenir"/>
                <a:ea typeface="Avenir"/>
                <a:cs typeface="Avenir"/>
                <a:sym typeface="Avenir"/>
              </a:rPr>
              <a:t>people of color</a:t>
            </a:r>
            <a:endParaRPr sz="2000" b="0" i="0" u="none" strike="noStrike" cap="none" dirty="0">
              <a:solidFill>
                <a:srgbClr val="53585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32" name="Google Shape;432;p6"/>
          <p:cNvSpPr txBox="1"/>
          <p:nvPr/>
        </p:nvSpPr>
        <p:spPr>
          <a:xfrm>
            <a:off x="3950312" y="5257693"/>
            <a:ext cx="2770800" cy="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A"/>
              </a:buClr>
              <a:buSzPts val="2000"/>
              <a:buFont typeface="Avenir"/>
              <a:buNone/>
            </a:pPr>
            <a:r>
              <a:rPr lang="en-US" sz="2000" b="0" i="0" u="none" strike="noStrike" cap="none" dirty="0">
                <a:solidFill>
                  <a:srgbClr val="53585A"/>
                </a:solidFill>
                <a:latin typeface="Avenir"/>
                <a:ea typeface="Avenir"/>
                <a:cs typeface="Avenir"/>
                <a:sym typeface="Avenir"/>
              </a:rPr>
              <a:t>promoted to system- level leadership roles*</a:t>
            </a:r>
            <a:endParaRPr sz="2000" b="0" i="0" u="none" strike="noStrike" cap="none" dirty="0">
              <a:solidFill>
                <a:srgbClr val="53585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90F350-7D3B-D750-3709-96493BAB08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413" y="339118"/>
            <a:ext cx="5997250" cy="1371600"/>
          </a:xfrm>
        </p:spPr>
        <p:txBody>
          <a:bodyPr/>
          <a:lstStyle/>
          <a:p>
            <a:r>
              <a:rPr lang="en-US" dirty="0"/>
              <a:t>WHERE WE WORK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A36E6C-FD8F-EDC3-39A4-FFDB26570F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</p:txBody>
      </p:sp>
      <p:grpSp>
        <p:nvGrpSpPr>
          <p:cNvPr id="436" name="Google Shape;436;p6"/>
          <p:cNvGrpSpPr/>
          <p:nvPr/>
        </p:nvGrpSpPr>
        <p:grpSpPr>
          <a:xfrm>
            <a:off x="384141" y="3663729"/>
            <a:ext cx="1613600" cy="1613600"/>
            <a:chOff x="264275" y="1662925"/>
            <a:chExt cx="1210200" cy="1210200"/>
          </a:xfrm>
        </p:grpSpPr>
        <p:sp>
          <p:nvSpPr>
            <p:cNvPr id="437" name="Google Shape;437;p6"/>
            <p:cNvSpPr/>
            <p:nvPr/>
          </p:nvSpPr>
          <p:spPr>
            <a:xfrm>
              <a:off x="325950" y="1724600"/>
              <a:ext cx="1086900" cy="1086900"/>
            </a:xfrm>
            <a:prstGeom prst="donut">
              <a:avLst>
                <a:gd name="adj" fmla="val 12369"/>
              </a:avLst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Libre Franklin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264275" y="1662925"/>
              <a:ext cx="1210200" cy="1210200"/>
            </a:xfrm>
            <a:prstGeom prst="blockArc">
              <a:avLst>
                <a:gd name="adj1" fmla="val 16234513"/>
                <a:gd name="adj2" fmla="val 5097519"/>
                <a:gd name="adj3" fmla="val 24563"/>
              </a:avLst>
            </a:prstGeom>
            <a:solidFill>
              <a:srgbClr val="5992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Libre Franklin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39" name="Google Shape;439;p6"/>
            <p:cNvSpPr txBox="1"/>
            <p:nvPr/>
          </p:nvSpPr>
          <p:spPr>
            <a:xfrm>
              <a:off x="470543" y="2111946"/>
              <a:ext cx="864900" cy="35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33"/>
                <a:buFont typeface="Montserrat ExtraBold"/>
                <a:buNone/>
              </a:pPr>
              <a:r>
                <a:rPr lang="en-US" sz="2933" b="0" i="0" u="none" strike="noStrike" cap="none">
                  <a:solidFill>
                    <a:srgbClr val="000000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50</a:t>
              </a:r>
              <a:r>
                <a:rPr lang="en-US" sz="2000" b="0" i="0" u="none" strike="noStrike" cap="none">
                  <a:solidFill>
                    <a:srgbClr val="000000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%</a:t>
              </a:r>
              <a:endParaRPr sz="20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grpSp>
        <p:nvGrpSpPr>
          <p:cNvPr id="440" name="Google Shape;440;p6"/>
          <p:cNvGrpSpPr/>
          <p:nvPr/>
        </p:nvGrpSpPr>
        <p:grpSpPr>
          <a:xfrm>
            <a:off x="2262326" y="3769741"/>
            <a:ext cx="1688965" cy="1613624"/>
            <a:chOff x="1622503" y="2281533"/>
            <a:chExt cx="1266724" cy="1210218"/>
          </a:xfrm>
        </p:grpSpPr>
        <p:grpSp>
          <p:nvGrpSpPr>
            <p:cNvPr id="441" name="Google Shape;441;p6"/>
            <p:cNvGrpSpPr/>
            <p:nvPr/>
          </p:nvGrpSpPr>
          <p:grpSpPr>
            <a:xfrm>
              <a:off x="2101165" y="2281533"/>
              <a:ext cx="468378" cy="1210128"/>
              <a:chOff x="6811742" y="1347576"/>
              <a:chExt cx="565333" cy="1460625"/>
            </a:xfrm>
          </p:grpSpPr>
          <p:grpSp>
            <p:nvGrpSpPr>
              <p:cNvPr id="442" name="Google Shape;442;p6"/>
              <p:cNvGrpSpPr/>
              <p:nvPr/>
            </p:nvGrpSpPr>
            <p:grpSpPr>
              <a:xfrm>
                <a:off x="6939183" y="1656593"/>
                <a:ext cx="437892" cy="1151608"/>
                <a:chOff x="6228473" y="1948347"/>
                <a:chExt cx="326907" cy="859729"/>
              </a:xfrm>
            </p:grpSpPr>
            <p:sp>
              <p:nvSpPr>
                <p:cNvPr id="443" name="Google Shape;443;p6"/>
                <p:cNvSpPr/>
                <p:nvPr/>
              </p:nvSpPr>
              <p:spPr>
                <a:xfrm flipH="1">
                  <a:off x="6248146" y="1961176"/>
                  <a:ext cx="113100" cy="8469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400"/>
                    <a:buFont typeface="Libre Franklin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  <p:sp>
              <p:nvSpPr>
                <p:cNvPr id="444" name="Google Shape;444;p6"/>
                <p:cNvSpPr/>
                <p:nvPr/>
              </p:nvSpPr>
              <p:spPr>
                <a:xfrm rot="-1412294" flipH="1">
                  <a:off x="6388356" y="1948048"/>
                  <a:ext cx="86388" cy="42182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400"/>
                    <a:buFont typeface="Libre Franklin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  <p:sp>
              <p:nvSpPr>
                <p:cNvPr id="445" name="Google Shape;445;p6"/>
                <p:cNvSpPr/>
                <p:nvPr/>
              </p:nvSpPr>
              <p:spPr>
                <a:xfrm flipH="1">
                  <a:off x="6228473" y="1961176"/>
                  <a:ext cx="143100" cy="555300"/>
                </a:xfrm>
                <a:prstGeom prst="rect">
                  <a:avLst/>
                </a:prstGeom>
                <a:solidFill>
                  <a:srgbClr val="6666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400"/>
                    <a:buFont typeface="Libre Franklin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  <p:sp>
              <p:nvSpPr>
                <p:cNvPr id="446" name="Google Shape;446;p6"/>
                <p:cNvSpPr/>
                <p:nvPr/>
              </p:nvSpPr>
              <p:spPr>
                <a:xfrm>
                  <a:off x="6247599" y="2107149"/>
                  <a:ext cx="266337" cy="40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17" h="61814" extrusionOk="0">
                      <a:moveTo>
                        <a:pt x="15634" y="0"/>
                      </a:moveTo>
                      <a:lnTo>
                        <a:pt x="40217" y="61715"/>
                      </a:lnTo>
                      <a:lnTo>
                        <a:pt x="0" y="61814"/>
                      </a:lnTo>
                      <a:lnTo>
                        <a:pt x="0" y="6065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Libre Franklin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</p:grpSp>
          <p:sp>
            <p:nvSpPr>
              <p:cNvPr id="447" name="Google Shape;447;p6"/>
              <p:cNvSpPr/>
              <p:nvPr/>
            </p:nvSpPr>
            <p:spPr>
              <a:xfrm rot="10800000">
                <a:off x="6811742" y="1347576"/>
                <a:ext cx="259200" cy="259200"/>
              </a:xfrm>
              <a:prstGeom prst="pie">
                <a:avLst>
                  <a:gd name="adj1" fmla="val 5408456"/>
                  <a:gd name="adj2" fmla="val 16200000"/>
                </a:avLst>
              </a:pr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Libre Franklin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</p:grpSp>
        <p:grpSp>
          <p:nvGrpSpPr>
            <p:cNvPr id="448" name="Google Shape;448;p6"/>
            <p:cNvGrpSpPr/>
            <p:nvPr/>
          </p:nvGrpSpPr>
          <p:grpSpPr>
            <a:xfrm>
              <a:off x="2016384" y="2869334"/>
              <a:ext cx="211440" cy="622417"/>
              <a:chOff x="6711410" y="1832150"/>
              <a:chExt cx="275456" cy="976034"/>
            </a:xfrm>
          </p:grpSpPr>
          <p:grpSp>
            <p:nvGrpSpPr>
              <p:cNvPr id="449" name="Google Shape;449;p6"/>
              <p:cNvGrpSpPr/>
              <p:nvPr/>
            </p:nvGrpSpPr>
            <p:grpSpPr>
              <a:xfrm>
                <a:off x="6711410" y="2049733"/>
                <a:ext cx="209453" cy="758451"/>
                <a:chOff x="5988746" y="1960739"/>
                <a:chExt cx="234000" cy="847337"/>
              </a:xfrm>
            </p:grpSpPr>
            <p:sp>
              <p:nvSpPr>
                <p:cNvPr id="450" name="Google Shape;450;p6"/>
                <p:cNvSpPr/>
                <p:nvPr/>
              </p:nvSpPr>
              <p:spPr>
                <a:xfrm>
                  <a:off x="6086458" y="1961176"/>
                  <a:ext cx="113100" cy="8469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B7B7B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400"/>
                    <a:buFont typeface="Libre Franklin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  <p:sp>
              <p:nvSpPr>
                <p:cNvPr id="451" name="Google Shape;451;p6"/>
                <p:cNvSpPr/>
                <p:nvPr/>
              </p:nvSpPr>
              <p:spPr>
                <a:xfrm>
                  <a:off x="5988747" y="2031440"/>
                  <a:ext cx="86400" cy="3504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B7B7B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400"/>
                    <a:buFont typeface="Libre Franklin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  <p:sp>
              <p:nvSpPr>
                <p:cNvPr id="452" name="Google Shape;452;p6"/>
                <p:cNvSpPr/>
                <p:nvPr/>
              </p:nvSpPr>
              <p:spPr>
                <a:xfrm>
                  <a:off x="5988746" y="1960739"/>
                  <a:ext cx="234000" cy="234000"/>
                </a:xfrm>
                <a:prstGeom prst="pie">
                  <a:avLst>
                    <a:gd name="adj1" fmla="val 10714045"/>
                    <a:gd name="adj2" fmla="val 18281914"/>
                  </a:avLst>
                </a:prstGeom>
                <a:solidFill>
                  <a:srgbClr val="B7B7B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400"/>
                    <a:buFont typeface="Libre Franklin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  <p:sp>
              <p:nvSpPr>
                <p:cNvPr id="453" name="Google Shape;453;p6"/>
                <p:cNvSpPr/>
                <p:nvPr/>
              </p:nvSpPr>
              <p:spPr>
                <a:xfrm flipH="1">
                  <a:off x="6090050" y="1961175"/>
                  <a:ext cx="109500" cy="111300"/>
                </a:xfrm>
                <a:prstGeom prst="rect">
                  <a:avLst/>
                </a:prstGeom>
                <a:solidFill>
                  <a:srgbClr val="B7B7B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400"/>
                    <a:buFont typeface="Libre Franklin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Libre Franklin"/>
                    <a:ea typeface="Libre Franklin"/>
                    <a:cs typeface="Libre Franklin"/>
                    <a:sym typeface="Libre Franklin"/>
                  </a:endParaRPr>
                </a:p>
              </p:txBody>
            </p:sp>
          </p:grpSp>
          <p:sp>
            <p:nvSpPr>
              <p:cNvPr id="454" name="Google Shape;454;p6"/>
              <p:cNvSpPr/>
              <p:nvPr/>
            </p:nvSpPr>
            <p:spPr>
              <a:xfrm>
                <a:off x="6813766" y="1832150"/>
                <a:ext cx="173100" cy="173100"/>
              </a:xfrm>
              <a:prstGeom prst="pie">
                <a:avLst>
                  <a:gd name="adj1" fmla="val 5408456"/>
                  <a:gd name="adj2" fmla="val 16200000"/>
                </a:avLst>
              </a:pr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Libre Franklin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</p:grpSp>
        <p:sp>
          <p:nvSpPr>
            <p:cNvPr id="455" name="Google Shape;455;p6"/>
            <p:cNvSpPr txBox="1"/>
            <p:nvPr/>
          </p:nvSpPr>
          <p:spPr>
            <a:xfrm>
              <a:off x="2127227" y="2555125"/>
              <a:ext cx="762000" cy="35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33"/>
                <a:buFont typeface="Montserrat ExtraBold"/>
                <a:buNone/>
              </a:pPr>
              <a:r>
                <a:rPr lang="en-US" sz="2933" b="0" i="0" u="none" strike="noStrike" cap="none" dirty="0">
                  <a:solidFill>
                    <a:srgbClr val="000000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66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%</a:t>
              </a:r>
              <a:endParaRPr sz="2000" b="0" i="0" u="none" strike="noStrike" cap="none" dirty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456" name="Google Shape;456;p6"/>
            <p:cNvSpPr txBox="1"/>
            <p:nvPr/>
          </p:nvSpPr>
          <p:spPr>
            <a:xfrm>
              <a:off x="1622503" y="3050125"/>
              <a:ext cx="718200" cy="35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33"/>
                <a:buFont typeface="Montserrat ExtraBold"/>
                <a:buNone/>
              </a:pPr>
              <a:r>
                <a:rPr lang="en-US" sz="2933" b="0" i="0" u="none" strike="noStrike" cap="none">
                  <a:solidFill>
                    <a:srgbClr val="000000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34</a:t>
              </a:r>
              <a:r>
                <a:rPr lang="en-US" sz="2000" b="0" i="0" u="none" strike="noStrike" cap="none">
                  <a:solidFill>
                    <a:srgbClr val="000000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%</a:t>
              </a:r>
              <a:endParaRPr sz="20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</p:grpSp>
      <p:grpSp>
        <p:nvGrpSpPr>
          <p:cNvPr id="457" name="Google Shape;457;p6"/>
          <p:cNvGrpSpPr/>
          <p:nvPr/>
        </p:nvGrpSpPr>
        <p:grpSpPr>
          <a:xfrm>
            <a:off x="572320" y="1982718"/>
            <a:ext cx="1373107" cy="1227681"/>
            <a:chOff x="2192150" y="2815475"/>
            <a:chExt cx="1026750" cy="917550"/>
          </a:xfrm>
        </p:grpSpPr>
        <p:sp>
          <p:nvSpPr>
            <p:cNvPr id="458" name="Google Shape;458;p6"/>
            <p:cNvSpPr/>
            <p:nvPr/>
          </p:nvSpPr>
          <p:spPr>
            <a:xfrm>
              <a:off x="2192150" y="3244100"/>
              <a:ext cx="1026750" cy="488850"/>
            </a:xfrm>
            <a:custGeom>
              <a:avLst/>
              <a:gdLst/>
              <a:ahLst/>
              <a:cxnLst/>
              <a:rect l="l" t="t" r="r" b="b"/>
              <a:pathLst>
                <a:path w="41070" h="19554" extrusionOk="0">
                  <a:moveTo>
                    <a:pt x="20395" y="0"/>
                  </a:moveTo>
                  <a:lnTo>
                    <a:pt x="0" y="6612"/>
                  </a:lnTo>
                  <a:lnTo>
                    <a:pt x="0" y="19554"/>
                  </a:lnTo>
                  <a:lnTo>
                    <a:pt x="41070" y="19554"/>
                  </a:lnTo>
                  <a:lnTo>
                    <a:pt x="41070" y="6500"/>
                  </a:lnTo>
                  <a:close/>
                </a:path>
              </a:pathLst>
            </a:custGeom>
            <a:solidFill>
              <a:srgbClr val="812F35"/>
            </a:solidFill>
            <a:ln w="2857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bre Franklin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2259375" y="3489225"/>
              <a:ext cx="162600" cy="1050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Libre Franklin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2994650" y="3489225"/>
              <a:ext cx="162600" cy="1050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Libre Franklin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2705475" y="2815475"/>
              <a:ext cx="162600" cy="105000"/>
            </a:xfrm>
            <a:prstGeom prst="rect">
              <a:avLst/>
            </a:prstGeom>
            <a:solidFill>
              <a:srgbClr val="C6BBA9"/>
            </a:solidFill>
            <a:ln w="2857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Libre Franklin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cxnSp>
          <p:nvCxnSpPr>
            <p:cNvPr id="462" name="Google Shape;462;p6"/>
            <p:cNvCxnSpPr/>
            <p:nvPr/>
          </p:nvCxnSpPr>
          <p:spPr>
            <a:xfrm>
              <a:off x="2705475" y="2815475"/>
              <a:ext cx="0" cy="273300"/>
            </a:xfrm>
            <a:prstGeom prst="straightConnector1">
              <a:avLst/>
            </a:prstGeom>
            <a:noFill/>
            <a:ln w="2857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63" name="Google Shape;463;p6"/>
            <p:cNvSpPr/>
            <p:nvPr/>
          </p:nvSpPr>
          <p:spPr>
            <a:xfrm>
              <a:off x="2489100" y="3021375"/>
              <a:ext cx="438425" cy="708775"/>
            </a:xfrm>
            <a:custGeom>
              <a:avLst/>
              <a:gdLst/>
              <a:ahLst/>
              <a:cxnLst/>
              <a:rect l="l" t="t" r="r" b="b"/>
              <a:pathLst>
                <a:path w="17537" h="28351" extrusionOk="0">
                  <a:moveTo>
                    <a:pt x="8685" y="0"/>
                  </a:moveTo>
                  <a:lnTo>
                    <a:pt x="0" y="7228"/>
                  </a:lnTo>
                  <a:lnTo>
                    <a:pt x="0" y="28351"/>
                  </a:lnTo>
                  <a:lnTo>
                    <a:pt x="17537" y="28351"/>
                  </a:lnTo>
                  <a:lnTo>
                    <a:pt x="17537" y="7340"/>
                  </a:lnTo>
                  <a:close/>
                </a:path>
              </a:pathLst>
            </a:custGeom>
            <a:solidFill>
              <a:srgbClr val="59929C"/>
            </a:solidFill>
            <a:ln w="2857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bre Franklin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2624225" y="3195075"/>
              <a:ext cx="162600" cy="1050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Libre Franklin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2627025" y="3436025"/>
              <a:ext cx="162600" cy="2970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Libre Franklin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466" name="Google Shape;466;p6"/>
          <p:cNvSpPr txBox="1"/>
          <p:nvPr/>
        </p:nvSpPr>
        <p:spPr>
          <a:xfrm>
            <a:off x="2160957" y="1979408"/>
            <a:ext cx="2999200" cy="1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venir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Currently lead: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738C"/>
              </a:buClr>
              <a:buSzPts val="2900"/>
              <a:buFont typeface="Avenir"/>
              <a:buNone/>
            </a:pPr>
            <a:r>
              <a:rPr lang="en-US" sz="2900" b="1" i="0" u="none" strike="noStrike" cap="none">
                <a:solidFill>
                  <a:srgbClr val="54738C"/>
                </a:solidFill>
                <a:latin typeface="Avenir"/>
                <a:ea typeface="Avenir"/>
                <a:cs typeface="Avenir"/>
                <a:sym typeface="Avenir"/>
              </a:rPr>
              <a:t>76</a:t>
            </a:r>
            <a:r>
              <a:rPr lang="en-US" sz="29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17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district schools</a:t>
            </a:r>
            <a:endParaRPr sz="1700" b="1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3033"/>
              </a:buClr>
              <a:buSzPts val="2900"/>
              <a:buFont typeface="Avenir"/>
              <a:buNone/>
            </a:pPr>
            <a:r>
              <a:rPr lang="en-US" sz="2900" b="1" i="0" u="none" strike="noStrike" cap="none">
                <a:solidFill>
                  <a:srgbClr val="823033"/>
                </a:solidFill>
                <a:latin typeface="Avenir"/>
                <a:ea typeface="Avenir"/>
                <a:cs typeface="Avenir"/>
                <a:sym typeface="Avenir"/>
              </a:rPr>
              <a:t>25</a:t>
            </a:r>
            <a:r>
              <a:rPr lang="en-US" sz="29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17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non-SDP schools</a:t>
            </a:r>
            <a:endParaRPr sz="1700" b="1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467" name="Google Shape;467;p6"/>
          <p:cNvGrpSpPr/>
          <p:nvPr/>
        </p:nvGrpSpPr>
        <p:grpSpPr>
          <a:xfrm>
            <a:off x="4758541" y="3707786"/>
            <a:ext cx="991601" cy="1502341"/>
            <a:chOff x="3258425" y="2837186"/>
            <a:chExt cx="810750" cy="1228339"/>
          </a:xfrm>
        </p:grpSpPr>
        <p:sp>
          <p:nvSpPr>
            <p:cNvPr id="468" name="Google Shape;468;p6"/>
            <p:cNvSpPr/>
            <p:nvPr/>
          </p:nvSpPr>
          <p:spPr>
            <a:xfrm>
              <a:off x="3623475" y="3371625"/>
              <a:ext cx="445700" cy="693850"/>
            </a:xfrm>
            <a:custGeom>
              <a:avLst/>
              <a:gdLst/>
              <a:ahLst/>
              <a:cxnLst/>
              <a:rect l="l" t="t" r="r" b="b"/>
              <a:pathLst>
                <a:path w="17828" h="27754" extrusionOk="0">
                  <a:moveTo>
                    <a:pt x="8809" y="0"/>
                  </a:moveTo>
                  <a:lnTo>
                    <a:pt x="17828" y="24816"/>
                  </a:lnTo>
                  <a:lnTo>
                    <a:pt x="10575" y="22222"/>
                  </a:lnTo>
                  <a:lnTo>
                    <a:pt x="7425" y="27754"/>
                  </a:lnTo>
                  <a:lnTo>
                    <a:pt x="0" y="9619"/>
                  </a:lnTo>
                </a:path>
              </a:pathLst>
            </a:custGeom>
            <a:solidFill>
              <a:srgbClr val="CCCCCC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bre Franklin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3258425" y="3446300"/>
              <a:ext cx="482600" cy="619225"/>
            </a:xfrm>
            <a:custGeom>
              <a:avLst/>
              <a:gdLst/>
              <a:ahLst/>
              <a:cxnLst/>
              <a:rect l="l" t="t" r="r" b="b"/>
              <a:pathLst>
                <a:path w="19304" h="24769" extrusionOk="0">
                  <a:moveTo>
                    <a:pt x="8578" y="0"/>
                  </a:moveTo>
                  <a:lnTo>
                    <a:pt x="0" y="21834"/>
                  </a:lnTo>
                  <a:lnTo>
                    <a:pt x="7256" y="19238"/>
                  </a:lnTo>
                  <a:lnTo>
                    <a:pt x="10403" y="24769"/>
                  </a:lnTo>
                  <a:lnTo>
                    <a:pt x="19304" y="2863"/>
                  </a:lnTo>
                </a:path>
              </a:pathLst>
            </a:custGeom>
            <a:solidFill>
              <a:srgbClr val="CCCCCC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Libre Franklin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grpSp>
          <p:nvGrpSpPr>
            <p:cNvPr id="470" name="Google Shape;470;p6"/>
            <p:cNvGrpSpPr/>
            <p:nvPr/>
          </p:nvGrpSpPr>
          <p:grpSpPr>
            <a:xfrm>
              <a:off x="3287497" y="2837186"/>
              <a:ext cx="724553" cy="724553"/>
              <a:chOff x="1250125" y="2231200"/>
              <a:chExt cx="195300" cy="195300"/>
            </a:xfrm>
          </p:grpSpPr>
          <p:sp>
            <p:nvSpPr>
              <p:cNvPr id="471" name="Google Shape;471;p6"/>
              <p:cNvSpPr/>
              <p:nvPr/>
            </p:nvSpPr>
            <p:spPr>
              <a:xfrm>
                <a:off x="1250125" y="2231200"/>
                <a:ext cx="195300" cy="195300"/>
              </a:xfrm>
              <a:prstGeom prst="star24">
                <a:avLst>
                  <a:gd name="adj" fmla="val 43293"/>
                </a:avLst>
              </a:prstGeom>
              <a:solidFill>
                <a:srgbClr val="59929C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Libre Franklin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  <p:sp>
            <p:nvSpPr>
              <p:cNvPr id="472" name="Google Shape;472;p6"/>
              <p:cNvSpPr/>
              <p:nvPr/>
            </p:nvSpPr>
            <p:spPr>
              <a:xfrm>
                <a:off x="1283475" y="2264550"/>
                <a:ext cx="128700" cy="128700"/>
              </a:xfrm>
              <a:prstGeom prst="ellipse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Libre Franklin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endParaRPr>
              </a:p>
            </p:txBody>
          </p:sp>
        </p:grpSp>
      </p:grpSp>
      <p:sp>
        <p:nvSpPr>
          <p:cNvPr id="473" name="Google Shape;473;p6"/>
          <p:cNvSpPr txBox="1"/>
          <p:nvPr/>
        </p:nvSpPr>
        <p:spPr>
          <a:xfrm>
            <a:off x="4844090" y="3964051"/>
            <a:ext cx="786532" cy="386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E8E8"/>
              </a:buClr>
              <a:buSzPts val="3000"/>
              <a:buFont typeface="Montserrat ExtraBold"/>
              <a:buNone/>
            </a:pPr>
            <a:r>
              <a:rPr lang="en-US" sz="3000" b="0" i="0" u="none" strike="noStrike" cap="none" dirty="0">
                <a:solidFill>
                  <a:srgbClr val="E8E8E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36</a:t>
            </a:r>
            <a:endParaRPr dirty="0"/>
          </a:p>
        </p:txBody>
      </p:sp>
      <p:sp>
        <p:nvSpPr>
          <p:cNvPr id="474" name="Google Shape;474;p6"/>
          <p:cNvSpPr txBox="1"/>
          <p:nvPr/>
        </p:nvSpPr>
        <p:spPr>
          <a:xfrm>
            <a:off x="4557249" y="5955053"/>
            <a:ext cx="2999200" cy="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A"/>
              </a:buClr>
              <a:buSzPts val="1800"/>
              <a:buFont typeface="Avenir"/>
              <a:buNone/>
            </a:pPr>
            <a:r>
              <a:rPr lang="en-US" sz="1800" b="0" i="1" u="none" strike="noStrike" cap="none" dirty="0">
                <a:solidFill>
                  <a:srgbClr val="53585A"/>
                </a:solidFill>
                <a:latin typeface="Avenir"/>
                <a:ea typeface="Avenir"/>
                <a:cs typeface="Avenir"/>
                <a:sym typeface="Avenir"/>
              </a:rPr>
              <a:t>* 18 are SDP leaders</a:t>
            </a:r>
            <a:endParaRPr dirty="0"/>
          </a:p>
        </p:txBody>
      </p:sp>
      <p:sp>
        <p:nvSpPr>
          <p:cNvPr id="475" name="Google Shape;475;p6"/>
          <p:cNvSpPr txBox="1"/>
          <p:nvPr/>
        </p:nvSpPr>
        <p:spPr>
          <a:xfrm>
            <a:off x="1392865" y="204691"/>
            <a:ext cx="10799135" cy="322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22F32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4B748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7" descr="A group of people in graduation cap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t="4183" b="11847"/>
          <a:stretch>
            <a:fillRect/>
          </a:stretch>
        </p:blipFill>
        <p:spPr>
          <a:xfrm>
            <a:off x="240631" y="339117"/>
            <a:ext cx="11710737" cy="6179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FFBBA1-95D6-6396-229A-D1292F6311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PASL</a:t>
            </a:r>
            <a:r>
              <a:rPr lang="en-US" dirty="0"/>
              <a:t> DESIGN ORIGIN 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94B33-9AFB-F6AE-908B-8FB252B03D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AL BERTANI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B32CD5-4A31-9B1A-334B-79FE4FB2EB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DECEMBER 10, 2025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070631-B9CC-FEDC-A493-941A538E47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413" y="339118"/>
            <a:ext cx="7819440" cy="1371600"/>
          </a:xfrm>
        </p:spPr>
        <p:txBody>
          <a:bodyPr/>
          <a:lstStyle/>
          <a:p>
            <a:r>
              <a:rPr lang="en-US" dirty="0"/>
              <a:t>THE DESIGN CHALLENGE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CF50B-5E72-2D4B-28BF-E66682EB10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413" y="1816101"/>
            <a:ext cx="10123487" cy="2046333"/>
          </a:xfrm>
        </p:spPr>
        <p:txBody>
          <a:bodyPr/>
          <a:lstStyle/>
          <a:p>
            <a:r>
              <a:rPr lang="en-US" sz="3200" i="1" dirty="0"/>
              <a:t>How would you organize the design process to create a Leadership Development program to support the on-going learning of school and system leaders across Philadelphia?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49BF1A-A603-160B-D87E-FAB9AF04D0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6413" y="4082603"/>
            <a:ext cx="7819440" cy="2384439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POINT AND GO PROCESS</a:t>
            </a:r>
          </a:p>
          <a:p>
            <a:r>
              <a:rPr lang="en-US" sz="2000" b="1" dirty="0"/>
              <a:t>Stand-Up</a:t>
            </a:r>
            <a:r>
              <a:rPr lang="en-US" sz="2000" dirty="0"/>
              <a:t> – Catch the eye of a colleague at another table. </a:t>
            </a:r>
          </a:p>
          <a:p>
            <a:r>
              <a:rPr lang="en-US" sz="2000" dirty="0"/>
              <a:t>Find a space for a </a:t>
            </a:r>
            <a:r>
              <a:rPr lang="en-US" sz="2000" b="1" dirty="0"/>
              <a:t>5-minute stand-up conversation</a:t>
            </a:r>
            <a:r>
              <a:rPr lang="en-US" sz="2000" dirty="0"/>
              <a:t>.</a:t>
            </a:r>
          </a:p>
          <a:p>
            <a:r>
              <a:rPr lang="en-US" sz="2000" b="1" dirty="0"/>
              <a:t>Identify important considerations</a:t>
            </a:r>
            <a:r>
              <a:rPr lang="en-US" sz="2000" dirty="0"/>
              <a:t> for the design challenge. </a:t>
            </a:r>
          </a:p>
          <a:p>
            <a:r>
              <a:rPr lang="en-US" sz="2000" dirty="0"/>
              <a:t>Be prepared to </a:t>
            </a:r>
            <a:r>
              <a:rPr lang="en-US" sz="2000" b="1" dirty="0"/>
              <a:t>share your ideas</a:t>
            </a:r>
            <a:r>
              <a:rPr lang="en-US" sz="2000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025_Template_May2025">
  <a:themeElements>
    <a:clrScheme name="PASL Brand Colors">
      <a:dk1>
        <a:srgbClr val="000000"/>
      </a:dk1>
      <a:lt1>
        <a:srgbClr val="FFFFFF"/>
      </a:lt1>
      <a:dk2>
        <a:srgbClr val="0D0D0D"/>
      </a:dk2>
      <a:lt2>
        <a:srgbClr val="E8E8E8"/>
      </a:lt2>
      <a:accent1>
        <a:srgbClr val="54738C"/>
      </a:accent1>
      <a:accent2>
        <a:srgbClr val="823033"/>
      </a:accent2>
      <a:accent3>
        <a:srgbClr val="C8C6B1"/>
      </a:accent3>
      <a:accent4>
        <a:srgbClr val="57585A"/>
      </a:accent4>
      <a:accent5>
        <a:srgbClr val="79ABCD"/>
      </a:accent5>
      <a:accent6>
        <a:srgbClr val="C1474D"/>
      </a:accent6>
      <a:hlink>
        <a:srgbClr val="53738D"/>
      </a:hlink>
      <a:folHlink>
        <a:srgbClr val="153E5A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5_Template_May2025" id="{AEB8E378-43CC-5743-839A-398404BDC18A}" vid="{7134963E-EC8E-0944-AB8B-46926FA790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8A8073E7B7474A8C9FB405610ED17E" ma:contentTypeVersion="16" ma:contentTypeDescription="Create a new document." ma:contentTypeScope="" ma:versionID="2df035d76e432f16a985d2f251f098e8">
  <xsd:schema xmlns:xsd="http://www.w3.org/2001/XMLSchema" xmlns:xs="http://www.w3.org/2001/XMLSchema" xmlns:p="http://schemas.microsoft.com/office/2006/metadata/properties" xmlns:ns2="8d0fe202-a67c-479d-9558-ad613078cb1a" xmlns:ns3="d046ee62-fb78-4523-bc9b-08314939459b" targetNamespace="http://schemas.microsoft.com/office/2006/metadata/properties" ma:root="true" ma:fieldsID="ec469bd06d9dc5d50877ff6b51e77205" ns2:_="" ns3:_="">
    <xsd:import namespace="8d0fe202-a67c-479d-9558-ad613078cb1a"/>
    <xsd:import namespace="d046ee62-fb78-4523-bc9b-0831493945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0fe202-a67c-479d-9558-ad613078cb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d28d89f-ba2e-4165-9314-e8c997a2091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6ee62-fb78-4523-bc9b-08314939459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d358b6e-43f0-46e1-99c4-8a462a13249e}" ma:internalName="TaxCatchAll" ma:showField="CatchAllData" ma:web="d046ee62-fb78-4523-bc9b-0831493945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046ee62-fb78-4523-bc9b-08314939459b" xsi:nil="true"/>
    <lcf76f155ced4ddcb4097134ff3c332f xmlns="8d0fe202-a67c-479d-9558-ad613078cb1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C46052D-2D57-4E3D-A5C2-CDDEEF245C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0fe202-a67c-479d-9558-ad613078cb1a"/>
    <ds:schemaRef ds:uri="d046ee62-fb78-4523-bc9b-0831493945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61FD48-2E7A-41A7-A757-52F2793D31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CE0B55-C033-41C4-BD10-C5CAC1C9E26F}">
  <ds:schemaRefs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elements/1.1/"/>
    <ds:schemaRef ds:uri="d046ee62-fb78-4523-bc9b-08314939459b"/>
    <ds:schemaRef ds:uri="8d0fe202-a67c-479d-9558-ad613078cb1a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4759</TotalTime>
  <Words>2041</Words>
  <Application>Microsoft Macintosh PowerPoint</Application>
  <PresentationFormat>Widescreen</PresentationFormat>
  <Paragraphs>426</Paragraphs>
  <Slides>52</Slides>
  <Notes>31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Avenir Next LT Pro</vt:lpstr>
      <vt:lpstr>Avenir</vt:lpstr>
      <vt:lpstr>Avenir Book</vt:lpstr>
      <vt:lpstr>Libre Franklin</vt:lpstr>
      <vt:lpstr>Arial</vt:lpstr>
      <vt:lpstr>Montserrat ExtraBold</vt:lpstr>
      <vt:lpstr>Trebuchet MS</vt:lpstr>
      <vt:lpstr>2025_Template_May2025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ALBERT BERTANI</dc:creator>
  <cp:lastModifiedBy>ALBERT BERTANI</cp:lastModifiedBy>
  <cp:revision>53</cp:revision>
  <dcterms:created xsi:type="dcterms:W3CDTF">2025-02-22T21:56:09Z</dcterms:created>
  <dcterms:modified xsi:type="dcterms:W3CDTF">2025-12-09T20:23:28Z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0x0101006F8A8073E7B7474A8C9FB405610ED17E</vt:lpwstr>
  </property>
  <property fmtid="{D5CDD505-2E9C-101B-9397-08002B2CF9AE}" pid="3" name="MediaServiceImageTags">
    <vt:lpwstr/>
  </property>
</Properties>
</file>