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Quattrocento" panose="020B0604020202020204" charset="0"/>
      <p:regular r:id="rId35"/>
      <p:bold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Source Sans Pro" panose="020B0604020202020204" charset="0"/>
      <p:regular r:id="rId45"/>
      <p:bold r:id="rId46"/>
      <p:italic r:id="rId47"/>
      <p:boldItalic r:id="rId48"/>
    </p:embeddedFont>
    <p:embeddedFont>
      <p:font typeface="Raleway" panose="020B0604020202020204" charset="0"/>
      <p:regular r:id="rId49"/>
      <p:bold r:id="rId50"/>
      <p:italic r:id="rId51"/>
      <p:boldItalic r:id="rId52"/>
    </p:embeddedFont>
    <p:embeddedFont>
      <p:font typeface="Roboto Slab" panose="020B0604020202020204" charset="0"/>
      <p:regular r:id="rId53"/>
      <p:bold r:id="rId54"/>
    </p:embeddedFont>
    <p:embeddedFont>
      <p:font typeface="Permanent Marker" panose="020B0604020202020204" charset="0"/>
      <p:regular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0B5D10-25BA-4EE4-9980-D1F94DC325EC}">
  <a:tblStyle styleId="{E50B5D10-25BA-4EE4-9980-D1F94DC325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641796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d641796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5958051b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a5958051b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5958051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5958051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5958051b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a5958051b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a5958051b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a5958051b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5958051b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a5958051b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7105634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7105634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9ae3629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e9ae3629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9ae3629a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9ae3629a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7105634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d7105634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71056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d71056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6417962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3d6417962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7105634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d7105634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6417962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d6417962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a5958051b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a5958051b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a5958051b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a5958051b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5958051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a5958051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a5958051b_0_9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fld id="{00000000-1234-1234-1234-123412341234}" type="slidenum">
              <a:rPr lang="en"/>
              <a:t>24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71056349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d71056349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a5958051b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a5958051b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5958051b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5958051b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3a5958051b_0_5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fld id="{00000000-1234-1234-1234-123412341234}" type="slidenum">
              <a:rPr lang="en"/>
              <a:t>27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a5958051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a5958051b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a5958051b_0_72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fld id="{00000000-1234-1234-1234-123412341234}" type="slidenum">
              <a:rPr lang="en"/>
              <a:t>28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5958051b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a5958051b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a5958051b_0_61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fld id="{00000000-1234-1234-1234-123412341234}" type="slidenum">
              <a:rPr lang="en"/>
              <a:t>29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64179629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64179629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d64179629_0_58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fld id="{00000000-1234-1234-1234-123412341234}" type="slidenum">
              <a:rPr lang="en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5958051b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5958051b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9ae3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e9ae3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64179629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3d64179629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64179629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d64179629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6417962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6417962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5958051b_0_1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5958051b_0_1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64179629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d64179629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5958051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a5958051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1066800" y="2286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■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68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34290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10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■"/>
              <a:defRPr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68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34290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9" name="Google Shape;109;p2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24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docs.google.com/presentation/d/1l5uAZqCgaATfpSgjN9PVX_T_FjvLrfeoit91pxV5NwM/edit?ts=5b0fee45#slide=id.g38659f6e0c_0_35" TargetMode="External"/><Relationship Id="rId7" Type="http://schemas.openxmlformats.org/officeDocument/2006/relationships/hyperlink" Target="https://docs.google.com/presentation/d/1I5oMxcBposUZpwkaRgeBSaocwbOtc55qS5WXwD2lGzA/edit#slide=id.g3ab27c4bb8_0_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sites.google.com/hpsd.org/sdgp17-18-blended-learning-ela/flipped-activities?authuser=0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wyckoffschools.org/sdgp-harringtonpark/classrooms-of-the-future/harrington-park?authuser=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hiCFdWeQf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hyperlink" Target="https://newyork.cbslocal.com/2018/02/16/nj-student-resumes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MTGP9fM04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6ZifjWftc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Integrating a Digital Learning Culture</a:t>
            </a:r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Jessica Nitzberg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Ross Herbert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	</a:t>
            </a:r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1"/>
          </p:nvPr>
        </p:nvSpPr>
        <p:spPr>
          <a:xfrm>
            <a:off x="541425" y="1226975"/>
            <a:ext cx="5841600" cy="3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Self Assessment </a:t>
            </a:r>
            <a:endParaRPr sz="24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Proposal process of Essential Question</a:t>
            </a:r>
            <a:endParaRPr sz="20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	Goal Setting</a:t>
            </a:r>
            <a:endParaRPr sz="20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	Improvement Planning</a:t>
            </a:r>
            <a:endParaRPr sz="20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	Plan Development</a:t>
            </a:r>
            <a:endParaRPr sz="20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Status Reports/meetings</a:t>
            </a:r>
            <a:endParaRPr sz="20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Final Defense/Share findings</a:t>
            </a:r>
            <a:endParaRPr sz="2000"/>
          </a:p>
        </p:txBody>
      </p:sp>
      <p:pic>
        <p:nvPicPr>
          <p:cNvPr id="188" name="Google Shape;1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125" y="1481175"/>
            <a:ext cx="3269550" cy="303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38"/>
          <p:cNvGraphicFramePr/>
          <p:nvPr/>
        </p:nvGraphicFramePr>
        <p:xfrm>
          <a:off x="435700" y="283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{E50B5D10-25BA-4EE4-9980-D1F94DC325EC}</a:tableStyleId>
              </a:tblPr>
              <a:tblGrid>
                <a:gridCol w="164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8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4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3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2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1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6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Essential Question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Question is  compelling, open-ended, and provides the central focus on a theme/issue that provokes and sustains discussion to drive inquiry by raising other important questions.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Must be arguable and discovered during the research and investigation.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Question is significant and open-ended enough to drive inquiry and clearly linked to the theme, issue, or question, with unpredictable student information related to the question.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Must be able to be investigated and synthesized.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Question is limited by the clues pointing to a closed answer or predictable outcome.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stated as a question, but as guiding statement that points to closed answer or predictable outcome.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" name="Google Shape;198;p39"/>
          <p:cNvGraphicFramePr/>
          <p:nvPr/>
        </p:nvGraphicFramePr>
        <p:xfrm>
          <a:off x="374150" y="394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{E50B5D10-25BA-4EE4-9980-D1F94DC325EC}</a:tableStyleId>
              </a:tblPr>
              <a:tblGrid>
                <a:gridCol w="164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6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4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3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2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1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2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is valid and legitimate, as well as impacts your statement of purpose.  Research is continued throughout the duration of the SDGP. In the final presentation, a reflection and summary of the research’s impact on the SDGP is included. 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is valid and legitimate. Research is completed throughout the duration of the SDGP, but had no impact on the statement of purpose. In the final presentation, a reflection and summary of the research’s impact on the SDGP is included.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is valid and legitimate. Research is completed throughout the duration of the SDGP, but didn’t impact the statement of purpose. A summary or reflection was not included in the final presentation. 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seeking of outside resources and includes internal reflections only 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>
            <a:spLocks noGrp="1"/>
          </p:cNvSpPr>
          <p:nvPr>
            <p:ph type="body" idx="1"/>
          </p:nvPr>
        </p:nvSpPr>
        <p:spPr>
          <a:xfrm>
            <a:off x="311700" y="266975"/>
            <a:ext cx="8520600" cy="4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Statement of Purpose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chemeClr val="lt1"/>
                </a:highlight>
              </a:rPr>
              <a:t>A </a:t>
            </a:r>
            <a:r>
              <a:rPr lang="en" b="1">
                <a:solidFill>
                  <a:srgbClr val="FFFFFF"/>
                </a:solidFill>
                <a:highlight>
                  <a:schemeClr val="lt1"/>
                </a:highlight>
              </a:rPr>
              <a:t>Statement of Purpose</a:t>
            </a:r>
            <a:r>
              <a:rPr lang="en">
                <a:solidFill>
                  <a:srgbClr val="FFFFFF"/>
                </a:solidFill>
                <a:highlight>
                  <a:schemeClr val="lt1"/>
                </a:highlight>
              </a:rPr>
              <a:t> states, in some detail, what you want to learn about in your SDGP. The </a:t>
            </a:r>
            <a:r>
              <a:rPr lang="en" b="1">
                <a:solidFill>
                  <a:srgbClr val="FFFFFF"/>
                </a:solidFill>
                <a:highlight>
                  <a:schemeClr val="lt1"/>
                </a:highlight>
              </a:rPr>
              <a:t>statement</a:t>
            </a:r>
            <a:r>
              <a:rPr lang="en">
                <a:solidFill>
                  <a:srgbClr val="FFFFFF"/>
                </a:solidFill>
                <a:highlight>
                  <a:schemeClr val="lt1"/>
                </a:highlight>
              </a:rPr>
              <a:t> guides you as you work so that you will read and do work only on what's needed for your project.</a:t>
            </a:r>
            <a:endParaRPr>
              <a:solidFill>
                <a:srgbClr val="FFFFFF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chemeClr val="lt1"/>
                </a:highlight>
              </a:rPr>
              <a:t>Essential Question: What is healthy eating?</a:t>
            </a:r>
            <a:endParaRPr>
              <a:solidFill>
                <a:srgbClr val="FFFFFF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chemeClr val="lt1"/>
                </a:highlight>
              </a:rPr>
              <a:t>Example: In this SDGP, I will study the impact of a low calorie diet in comparison to other diets including a gluten free diet or a paleo diet. </a:t>
            </a:r>
            <a:endParaRPr>
              <a:solidFill>
                <a:srgbClr val="FFFFFF"/>
              </a:solidFill>
              <a:highlight>
                <a:schemeClr val="lt1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204" name="Google Shape;204;p40"/>
          <p:cNvGraphicFramePr/>
          <p:nvPr/>
        </p:nvGraphicFramePr>
        <p:xfrm>
          <a:off x="311700" y="689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{E50B5D10-25BA-4EE4-9980-D1F94DC325EC}</a:tableStyleId>
              </a:tblPr>
              <a:tblGrid>
                <a:gridCol w="165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07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Statement of Purpose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Narrows focus of essential question by investigating multiple approaches/areas/techniques. Plan of action/proposal is detailed (Request Form).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Narrows focus of essential question to one approach/area/technique. Plan of action/proposal is detailed (Request Form).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Restates essential question. Plan of action/proposal is vague (Request Form).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Restates essential question. No plan of action/proposal.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Assessment and Data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10" name="Google Shape;210;p41"/>
          <p:cNvGraphicFramePr/>
          <p:nvPr/>
        </p:nvGraphicFramePr>
        <p:xfrm>
          <a:off x="850850" y="123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{E50B5D10-25BA-4EE4-9980-D1F94DC325EC}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19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 least 2 sources of data are included with a reflection explaining the results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source of data is included with reflection explaining the results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source of data is included, but without reflection 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found is not relevant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>
            <a:spLocks noGrp="1"/>
          </p:cNvSpPr>
          <p:nvPr>
            <p:ph type="title"/>
          </p:nvPr>
        </p:nvSpPr>
        <p:spPr>
          <a:xfrm>
            <a:off x="413200" y="228600"/>
            <a:ext cx="81975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of the SDGP</a:t>
            </a:r>
            <a:endParaRPr/>
          </a:p>
        </p:txBody>
      </p:sp>
      <p:sp>
        <p:nvSpPr>
          <p:cNvPr id="216" name="Google Shape;216;p42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975" y="2655775"/>
            <a:ext cx="3661725" cy="21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400" y="887625"/>
            <a:ext cx="3582500" cy="22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50" y="1172575"/>
            <a:ext cx="3063325" cy="37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>
            <a:spLocks noGrp="1"/>
          </p:cNvSpPr>
          <p:nvPr>
            <p:ph type="title"/>
          </p:nvPr>
        </p:nvSpPr>
        <p:spPr>
          <a:xfrm>
            <a:off x="311700" y="133550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cxnSp>
        <p:nvCxnSpPr>
          <p:cNvPr id="225" name="Google Shape;225;p43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26" name="Google Shape;226;p43"/>
          <p:cNvGrpSpPr/>
          <p:nvPr/>
        </p:nvGrpSpPr>
        <p:grpSpPr>
          <a:xfrm>
            <a:off x="355000" y="841084"/>
            <a:ext cx="196200" cy="1944388"/>
            <a:chOff x="648675" y="1657471"/>
            <a:chExt cx="196200" cy="1306800"/>
          </a:xfrm>
        </p:grpSpPr>
        <p:sp>
          <p:nvSpPr>
            <p:cNvPr id="227" name="Google Shape;227;p43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8" name="Google Shape;228;p43"/>
            <p:cNvCxnSpPr>
              <a:stCxn id="227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229" name="Google Shape;229;p43"/>
          <p:cNvSpPr txBox="1">
            <a:spLocks noGrp="1"/>
          </p:cNvSpPr>
          <p:nvPr>
            <p:ph type="body" idx="4294967295"/>
          </p:nvPr>
        </p:nvSpPr>
        <p:spPr>
          <a:xfrm>
            <a:off x="551200" y="694850"/>
            <a:ext cx="26622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Sept. 2016: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Gathered baseline data through writing sample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Met with  SS teacher to discuss results, common concerns, and initial </a:t>
            </a:r>
            <a:r>
              <a:rPr lang="en" sz="1200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"/>
              </a:rPr>
              <a:t>strategies.</a:t>
            </a:r>
            <a:endParaRPr sz="14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grpSp>
        <p:nvGrpSpPr>
          <p:cNvPr id="230" name="Google Shape;230;p43"/>
          <p:cNvGrpSpPr/>
          <p:nvPr/>
        </p:nvGrpSpPr>
        <p:grpSpPr>
          <a:xfrm>
            <a:off x="1784200" y="2790137"/>
            <a:ext cx="196200" cy="1822443"/>
            <a:chOff x="2512925" y="2768371"/>
            <a:chExt cx="196200" cy="1404905"/>
          </a:xfrm>
        </p:grpSpPr>
        <p:cxnSp>
          <p:nvCxnSpPr>
            <p:cNvPr id="231" name="Google Shape;231;p43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32" name="Google Shape;232;p43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43"/>
          <p:cNvSpPr txBox="1">
            <a:spLocks noGrp="1"/>
          </p:cNvSpPr>
          <p:nvPr>
            <p:ph type="body" idx="4294967295"/>
          </p:nvPr>
        </p:nvSpPr>
        <p:spPr>
          <a:xfrm>
            <a:off x="2271150" y="2946175"/>
            <a:ext cx="2662200" cy="19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Oct-Nov 2016: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Implemented and practiced grid organizer strategy with  students in language arts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Worked with Applied Research teachers on shared assignment, which raised level of engagement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34" name="Google Shape;234;p43"/>
          <p:cNvSpPr txBox="1">
            <a:spLocks noGrp="1"/>
          </p:cNvSpPr>
          <p:nvPr>
            <p:ph type="body" idx="4294967295"/>
          </p:nvPr>
        </p:nvSpPr>
        <p:spPr>
          <a:xfrm>
            <a:off x="5900999" y="65200"/>
            <a:ext cx="2662200" cy="9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Dec 2016: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Introduced organizers as a method to improve writing in S.S.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Began using common language in both classes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Shared Assignment DBQ: researched in SS and organized/revised/wrote essay in LA. 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Discussed </a:t>
            </a:r>
            <a:r>
              <a:rPr lang="en" sz="1400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"/>
              </a:rPr>
              <a:t>results</a:t>
            </a: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 with SS teacher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235" name="Google Shape;235;p43"/>
          <p:cNvGrpSpPr/>
          <p:nvPr/>
        </p:nvGrpSpPr>
        <p:grpSpPr>
          <a:xfrm>
            <a:off x="5507925" y="841084"/>
            <a:ext cx="196200" cy="1944388"/>
            <a:chOff x="648675" y="1657471"/>
            <a:chExt cx="196200" cy="1306800"/>
          </a:xfrm>
        </p:grpSpPr>
        <p:sp>
          <p:nvSpPr>
            <p:cNvPr id="236" name="Google Shape;236;p43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" name="Google Shape;237;p43"/>
            <p:cNvCxnSpPr>
              <a:stCxn id="236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 txBox="1">
            <a:spLocks noGrp="1"/>
          </p:cNvSpPr>
          <p:nvPr>
            <p:ph type="title"/>
          </p:nvPr>
        </p:nvSpPr>
        <p:spPr>
          <a:xfrm>
            <a:off x="311700" y="1691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cxnSp>
        <p:nvCxnSpPr>
          <p:cNvPr id="243" name="Google Shape;243;p44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44" name="Google Shape;244;p44"/>
          <p:cNvGrpSpPr/>
          <p:nvPr/>
        </p:nvGrpSpPr>
        <p:grpSpPr>
          <a:xfrm>
            <a:off x="648675" y="1581271"/>
            <a:ext cx="196200" cy="1306800"/>
            <a:chOff x="648675" y="1657471"/>
            <a:chExt cx="196200" cy="1306800"/>
          </a:xfrm>
        </p:grpSpPr>
        <p:sp>
          <p:nvSpPr>
            <p:cNvPr id="245" name="Google Shape;245;p44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6" name="Google Shape;246;p44"/>
            <p:cNvCxnSpPr>
              <a:stCxn id="245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247" name="Google Shape;247;p44"/>
          <p:cNvSpPr txBox="1">
            <a:spLocks noGrp="1"/>
          </p:cNvSpPr>
          <p:nvPr>
            <p:ph type="body" idx="4294967295"/>
          </p:nvPr>
        </p:nvSpPr>
        <p:spPr>
          <a:xfrm>
            <a:off x="844875" y="672625"/>
            <a:ext cx="26622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Dec. 2016-February 2017: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Implemented use of Comment Tool on Google Drive to assist students in editing their writing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Implemented use of color coding on various assignments in language arts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Worked with SS teacher to create shared rubric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Met with teacher in Demarest to discuss DBQ procedures and created model. 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Created plan for </a:t>
            </a:r>
            <a:r>
              <a:rPr lang="en" sz="1200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"/>
              </a:rPr>
              <a:t>trimester 2.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grpSp>
        <p:nvGrpSpPr>
          <p:cNvPr id="248" name="Google Shape;248;p44"/>
          <p:cNvGrpSpPr/>
          <p:nvPr/>
        </p:nvGrpSpPr>
        <p:grpSpPr>
          <a:xfrm>
            <a:off x="3398425" y="2790121"/>
            <a:ext cx="196200" cy="1404905"/>
            <a:chOff x="2512925" y="2768371"/>
            <a:chExt cx="196200" cy="1404905"/>
          </a:xfrm>
        </p:grpSpPr>
        <p:cxnSp>
          <p:nvCxnSpPr>
            <p:cNvPr id="249" name="Google Shape;249;p44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0" name="Google Shape;250;p44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44"/>
          <p:cNvSpPr txBox="1">
            <a:spLocks noGrp="1"/>
          </p:cNvSpPr>
          <p:nvPr>
            <p:ph type="body" idx="4294967295"/>
          </p:nvPr>
        </p:nvSpPr>
        <p:spPr>
          <a:xfrm>
            <a:off x="3507075" y="3011225"/>
            <a:ext cx="26622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Feb 2017: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Conducted second shared assignment with new procedures in place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Char char="●"/>
            </a:pP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Met with SS teacher to discuss </a:t>
            </a:r>
            <a:r>
              <a:rPr lang="en" sz="1200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"/>
              </a:rPr>
              <a:t>results</a:t>
            </a:r>
            <a:endParaRPr sz="12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grpSp>
        <p:nvGrpSpPr>
          <p:cNvPr id="252" name="Google Shape;252;p44"/>
          <p:cNvGrpSpPr/>
          <p:nvPr/>
        </p:nvGrpSpPr>
        <p:grpSpPr>
          <a:xfrm>
            <a:off x="3790400" y="1373596"/>
            <a:ext cx="196200" cy="1404900"/>
            <a:chOff x="4279200" y="1559371"/>
            <a:chExt cx="196200" cy="1404900"/>
          </a:xfrm>
        </p:grpSpPr>
        <p:cxnSp>
          <p:nvCxnSpPr>
            <p:cNvPr id="253" name="Google Shape;253;p44"/>
            <p:cNvCxnSpPr>
              <a:stCxn id="254" idx="0"/>
            </p:cNvCxnSpPr>
            <p:nvPr/>
          </p:nvCxnSpPr>
          <p:spPr>
            <a:xfrm rot="10800000">
              <a:off x="4377300" y="1559371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4" name="Google Shape;254;p44"/>
            <p:cNvSpPr/>
            <p:nvPr/>
          </p:nvSpPr>
          <p:spPr>
            <a:xfrm>
              <a:off x="4279200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4"/>
          <p:cNvSpPr txBox="1">
            <a:spLocks noGrp="1"/>
          </p:cNvSpPr>
          <p:nvPr>
            <p:ph type="body" idx="4294967295"/>
          </p:nvPr>
        </p:nvSpPr>
        <p:spPr>
          <a:xfrm>
            <a:off x="3879799" y="169175"/>
            <a:ext cx="2662200" cy="9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March-April 2017: </a:t>
            </a:r>
            <a:endParaRPr sz="1200"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Implemented flipped classroom procedures to free up time for conferring 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Researched the use of Kaizena as an oral feedback tool to be used as a reference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256" name="Google Shape;256;p44"/>
          <p:cNvGrpSpPr/>
          <p:nvPr/>
        </p:nvGrpSpPr>
        <p:grpSpPr>
          <a:xfrm>
            <a:off x="6045475" y="2692171"/>
            <a:ext cx="196200" cy="1404905"/>
            <a:chOff x="6045475" y="2768371"/>
            <a:chExt cx="196200" cy="1404905"/>
          </a:xfrm>
        </p:grpSpPr>
        <p:cxnSp>
          <p:nvCxnSpPr>
            <p:cNvPr id="257" name="Google Shape;257;p44"/>
            <p:cNvCxnSpPr/>
            <p:nvPr/>
          </p:nvCxnSpPr>
          <p:spPr>
            <a:xfrm>
              <a:off x="614357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8" name="Google Shape;258;p44"/>
            <p:cNvSpPr/>
            <p:nvPr/>
          </p:nvSpPr>
          <p:spPr>
            <a:xfrm>
              <a:off x="60454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44"/>
          <p:cNvSpPr txBox="1">
            <a:spLocks noGrp="1"/>
          </p:cNvSpPr>
          <p:nvPr>
            <p:ph type="body" idx="4294967295"/>
          </p:nvPr>
        </p:nvSpPr>
        <p:spPr>
          <a:xfrm>
            <a:off x="6241675" y="2908775"/>
            <a:ext cx="2662200" cy="19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May 2017</a:t>
            </a:r>
            <a:endParaRPr b="1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Shared DBQ Assignment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"/>
              <a:buChar char="●"/>
            </a:pPr>
            <a:r>
              <a:rPr lang="en" sz="1400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Met with SS teacher to discuss </a:t>
            </a:r>
            <a:r>
              <a:rPr lang="en" sz="1400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"/>
              </a:rPr>
              <a:t>results</a:t>
            </a:r>
            <a:endParaRPr sz="1400">
              <a:solidFill>
                <a:srgbClr val="000000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>
            <a:spLocks noGrp="1"/>
          </p:cNvSpPr>
          <p:nvPr>
            <p:ph type="title"/>
          </p:nvPr>
        </p:nvSpPr>
        <p:spPr>
          <a:xfrm>
            <a:off x="482650" y="214350"/>
            <a:ext cx="7543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Benefits</a:t>
            </a:r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0840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2240"/>
              <a:buChar char="■"/>
            </a:pPr>
            <a:r>
              <a:rPr lang="en">
                <a:solidFill>
                  <a:srgbClr val="FFFFFF"/>
                </a:solidFill>
              </a:rPr>
              <a:t>Accerates Change</a:t>
            </a:r>
            <a:endParaRPr>
              <a:solidFill>
                <a:srgbClr val="FFFFFF"/>
              </a:solidFill>
            </a:endParaRPr>
          </a:p>
          <a:p>
            <a:pPr marL="457200" lvl="0" indent="-37084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40"/>
              <a:buChar char="■"/>
            </a:pPr>
            <a:r>
              <a:rPr lang="en">
                <a:solidFill>
                  <a:srgbClr val="FFFFFF"/>
                </a:solidFill>
              </a:rPr>
              <a:t>Collaboration and learning among staff</a:t>
            </a:r>
            <a:endParaRPr>
              <a:solidFill>
                <a:srgbClr val="FFFFFF"/>
              </a:solidFill>
            </a:endParaRPr>
          </a:p>
          <a:p>
            <a:pPr marL="457200" lvl="0" indent="0">
              <a:spcBef>
                <a:spcPts val="64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284625" y="384900"/>
            <a:ext cx="8368200" cy="4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Roboto"/>
                <a:ea typeface="Roboto"/>
                <a:cs typeface="Roboto"/>
                <a:sym typeface="Roboto"/>
              </a:rPr>
              <a:t>Examples</a:t>
            </a:r>
            <a:endParaRPr sz="4400"/>
          </a:p>
        </p:txBody>
      </p:sp>
      <p:sp>
        <p:nvSpPr>
          <p:cNvPr id="271" name="Google Shape;271;p4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2" name="Google Shape;272;p4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7130" b="-7130"/>
          <a:stretch/>
        </p:blipFill>
        <p:spPr>
          <a:xfrm>
            <a:off x="177450" y="2732100"/>
            <a:ext cx="3765949" cy="22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4505" y="159500"/>
            <a:ext cx="3999795" cy="22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8851" y="2619388"/>
            <a:ext cx="4400699" cy="247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1066800" y="342900"/>
            <a:ext cx="7543800" cy="4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■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District Vision</a:t>
            </a:r>
            <a:endParaRPr sz="1800">
              <a:solidFill>
                <a:srgbClr val="FFFFFF"/>
              </a:solidFill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Char char="–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To become a world-class school system.</a:t>
            </a:r>
            <a:endParaRPr sz="1800">
              <a:solidFill>
                <a:srgbClr val="FFFFFF"/>
              </a:solidFill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■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School Vision</a:t>
            </a:r>
            <a:endParaRPr sz="1800">
              <a:solidFill>
                <a:srgbClr val="FFFFFF"/>
              </a:solidFill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Char char="–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The Harrington Park School District has high expectations for its professional staff and is committed to providing all student with educational experiences of the highest standard.</a:t>
            </a:r>
            <a:endParaRPr sz="1800">
              <a:solidFill>
                <a:srgbClr val="FFFFFF"/>
              </a:solidFill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■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School Mission</a:t>
            </a:r>
            <a:endParaRPr sz="1800">
              <a:solidFill>
                <a:srgbClr val="FFFFFF"/>
              </a:solidFill>
            </a:endParaRPr>
          </a:p>
          <a:p>
            <a:pPr marL="742950" marR="0" lvl="1" indent="-273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Char char="–"/>
            </a:pP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The </a:t>
            </a:r>
            <a:r>
              <a:rPr lang="en" sz="1800">
                <a:solidFill>
                  <a:srgbClr val="FFFFFF"/>
                </a:solidFill>
              </a:rPr>
              <a:t>meaningful</a:t>
            </a: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assessment of professional practice is essential to ensuring that established expectations are realized.  The district shares in the belief that trust, risk taking and respect are the essential elements of a professional culture in which teachers, students, and administration engage in the continual process of growth and learning.  These processes are optimized when supported by </a:t>
            </a:r>
            <a:r>
              <a:rPr lang="en" sz="1800">
                <a:solidFill>
                  <a:srgbClr val="FFFFFF"/>
                </a:solidFill>
              </a:rPr>
              <a:t>ongoing</a:t>
            </a:r>
            <a:r>
              <a:rPr lang="en" sz="1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professional growth, timely and reflective practice, and evolving professional proficiency.  </a:t>
            </a:r>
            <a:endParaRPr sz="1800">
              <a:solidFill>
                <a:srgbClr val="FFFFFF"/>
              </a:solidFill>
            </a:endParaRPr>
          </a:p>
          <a:p>
            <a:pPr marL="342900" marR="0" lvl="0" indent="-20066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3">
            <a:alphaModFix/>
          </a:blip>
          <a:srcRect l="12897" t="3250" r="9498" b="6967"/>
          <a:stretch/>
        </p:blipFill>
        <p:spPr>
          <a:xfrm>
            <a:off x="228600" y="2628900"/>
            <a:ext cx="1531800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Actionable Research</a:t>
            </a:r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3000"/>
          </a:p>
        </p:txBody>
      </p:sp>
      <p:pic>
        <p:nvPicPr>
          <p:cNvPr id="281" name="Google Shape;281;p4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1431176"/>
            <a:ext cx="8368201" cy="348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Faculty Meetings</a:t>
            </a:r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body" idx="1"/>
          </p:nvPr>
        </p:nvSpPr>
        <p:spPr>
          <a:xfrm>
            <a:off x="387900" y="1348700"/>
            <a:ext cx="3900600" cy="32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Moved away from the “Sit and Get” model of faculty meetings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Made our time together meaningful</a:t>
            </a:r>
            <a:endParaRPr/>
          </a:p>
        </p:txBody>
      </p:sp>
      <p:pic>
        <p:nvPicPr>
          <p:cNvPr id="288" name="Google Shape;288;p48" descr="Ben Stein as Uber Dork economics teacher in &quot;Ferris Bueller's Day Off&quot; 1986. True in teen comedies, true in real schools and universities to this day.. Sad but Hilarious" title="&quot;Anyone, anyone&quot; teacher from Ferris Bueller's Day Off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725" y="1348636"/>
            <a:ext cx="4293376" cy="32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Teams</a:t>
            </a:r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body" idx="1"/>
          </p:nvPr>
        </p:nvSpPr>
        <p:spPr>
          <a:xfrm>
            <a:off x="387900" y="1144125"/>
            <a:ext cx="8368200" cy="3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 the beginning of the year, the administration identifies an area of focus 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Teachers are grouped in Grade or Subject Level Teams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During the each month they are expected to discuss the topic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Each month, the teachers are asked to develop a lesson or complete a task within their Google Classroom related to the topic of the month 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On a rotating basis, learning teams will be asked to present their work at the faculty meeting</a:t>
            </a:r>
            <a:endParaRPr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0" descr="Footsteps, Sand, Beach, Walk, ..."/>
          <p:cNvPicPr preferRelativeResize="0"/>
          <p:nvPr/>
        </p:nvPicPr>
        <p:blipFill rotWithShape="1">
          <a:blip r:embed="rId3">
            <a:alphaModFix/>
          </a:blip>
          <a:srcRect t="7547" b="7547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50"/>
          <p:cNvSpPr txBox="1">
            <a:spLocks noGrp="1"/>
          </p:cNvSpPr>
          <p:nvPr>
            <p:ph type="title"/>
          </p:nvPr>
        </p:nvSpPr>
        <p:spPr>
          <a:xfrm>
            <a:off x="232875" y="219975"/>
            <a:ext cx="2336400" cy="5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Steps</a:t>
            </a:r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body" idx="1"/>
          </p:nvPr>
        </p:nvSpPr>
        <p:spPr>
          <a:xfrm>
            <a:off x="99850" y="732075"/>
            <a:ext cx="2474100" cy="44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13 - 14 School Year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Lead Team Examined Nimbus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14 - 15 School Year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School Level Goal was to Examine Nimbus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15-16 School Year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Google Exploration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</a:t>
            </a:r>
            <a:r>
              <a:rPr lang="en" b="1"/>
              <a:t>16- 17 School Year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  </a:t>
            </a:r>
            <a:r>
              <a:rPr lang="en"/>
              <a:t>School Level Goal was to  Examine Google Classroom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16-17 - Google Classroom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9" name="Google Shape;309;p51"/>
          <p:cNvSpPr txBox="1">
            <a:spLocks noGrp="1"/>
          </p:cNvSpPr>
          <p:nvPr>
            <p:ph type="body" idx="1"/>
          </p:nvPr>
        </p:nvSpPr>
        <p:spPr>
          <a:xfrm>
            <a:off x="1066800" y="1236300"/>
            <a:ext cx="7543800" cy="3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October	 	Extending Learning Outside the School Day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November		Supporting Parents/ Home Instruction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December 		Remedial Instruction/ Supports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January	 	Assessments 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February	 	Differentiating Instruction - (Content)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March		Differentiating Instruction - (Process)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			 Student Collaboration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May			 Free Study</a:t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lvl="0" indent="-200660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Support </a:t>
            </a:r>
            <a:endParaRPr/>
          </a:p>
        </p:txBody>
      </p:sp>
      <p:sp>
        <p:nvSpPr>
          <p:cNvPr id="315" name="Google Shape;315;p5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Morning teacher led technology sessions ( 1-2 offerings a week) 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Columbus Day support </a:t>
            </a:r>
            <a:endParaRPr sz="220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Walk Throughs which focus on device integration and blended learning model</a:t>
            </a:r>
            <a:endParaRPr sz="2200"/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>
            <a:spLocks noGrp="1"/>
          </p:cNvSpPr>
          <p:nvPr>
            <p:ph type="title"/>
          </p:nvPr>
        </p:nvSpPr>
        <p:spPr>
          <a:xfrm>
            <a:off x="370700" y="228600"/>
            <a:ext cx="8711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</a:pPr>
            <a:r>
              <a:rPr lang="en" sz="3600"/>
              <a:t>Changing the Digital Content Paradigm </a:t>
            </a:r>
            <a:r>
              <a:rPr lang="en"/>
              <a:t> </a:t>
            </a:r>
            <a:endParaRPr/>
          </a:p>
        </p:txBody>
      </p:sp>
      <p:sp>
        <p:nvSpPr>
          <p:cNvPr id="321" name="Google Shape;321;p53"/>
          <p:cNvSpPr txBox="1">
            <a:spLocks noGrp="1"/>
          </p:cNvSpPr>
          <p:nvPr>
            <p:ph type="body" idx="1"/>
          </p:nvPr>
        </p:nvSpPr>
        <p:spPr>
          <a:xfrm>
            <a:off x="-3445900" y="2742338"/>
            <a:ext cx="8404500" cy="3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r>
              <a:rPr lang="en" sz="44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 2014</a:t>
            </a:r>
            <a:endParaRPr sz="44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4400" b="1">
              <a:solidFill>
                <a:schemeClr val="lt2"/>
              </a:solidFill>
            </a:endParaRPr>
          </a:p>
        </p:txBody>
      </p:sp>
      <p:pic>
        <p:nvPicPr>
          <p:cNvPr id="322" name="Google Shape;3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725" y="1225501"/>
            <a:ext cx="2338802" cy="17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750" y="579000"/>
            <a:ext cx="2338800" cy="193253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3"/>
          <p:cNvSpPr/>
          <p:nvPr/>
        </p:nvSpPr>
        <p:spPr>
          <a:xfrm rot="-776">
            <a:off x="3976437" y="1534487"/>
            <a:ext cx="1328400" cy="356700"/>
          </a:xfrm>
          <a:prstGeom prst="notchedRightArrow">
            <a:avLst>
              <a:gd name="adj1" fmla="val 53361"/>
              <a:gd name="adj2" fmla="val 4733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149" y="3386455"/>
            <a:ext cx="2338800" cy="158489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3"/>
          <p:cNvSpPr/>
          <p:nvPr/>
        </p:nvSpPr>
        <p:spPr>
          <a:xfrm rot="5400000">
            <a:off x="6900851" y="2709847"/>
            <a:ext cx="653100" cy="5259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3"/>
          <p:cNvSpPr/>
          <p:nvPr/>
        </p:nvSpPr>
        <p:spPr>
          <a:xfrm rot="10800000">
            <a:off x="4031030" y="3981650"/>
            <a:ext cx="1251600" cy="3945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725" y="3434050"/>
            <a:ext cx="2232827" cy="159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Micro-Cluster Work</a:t>
            </a:r>
            <a:endParaRPr/>
          </a:p>
        </p:txBody>
      </p:sp>
      <p:sp>
        <p:nvSpPr>
          <p:cNvPr id="335" name="Google Shape;335;p54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25" y="1302525"/>
            <a:ext cx="6735794" cy="37823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4"/>
          <p:cNvSpPr txBox="1"/>
          <p:nvPr/>
        </p:nvSpPr>
        <p:spPr>
          <a:xfrm>
            <a:off x="1800075" y="4306856"/>
            <a:ext cx="18636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Developers</a:t>
            </a:r>
            <a:endParaRPr sz="2400" b="1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38" name="Google Shape;338;p54"/>
          <p:cNvSpPr txBox="1"/>
          <p:nvPr/>
        </p:nvSpPr>
        <p:spPr>
          <a:xfrm>
            <a:off x="5857875" y="4306856"/>
            <a:ext cx="17991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Permanent Marker"/>
                <a:ea typeface="Permanent Marker"/>
                <a:cs typeface="Permanent Marker"/>
                <a:sym typeface="Permanent Marker"/>
              </a:rPr>
              <a:t>Educators</a:t>
            </a:r>
            <a:r>
              <a:rPr lang="en" b="1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b="1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"/>
          <p:cNvSpPr txBox="1">
            <a:spLocks noGrp="1"/>
          </p:cNvSpPr>
          <p:nvPr>
            <p:ph type="title"/>
          </p:nvPr>
        </p:nvSpPr>
        <p:spPr>
          <a:xfrm>
            <a:off x="226175" y="125800"/>
            <a:ext cx="7543800" cy="7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Micro Cluster in Action</a:t>
            </a:r>
            <a:endParaRPr sz="3600"/>
          </a:p>
        </p:txBody>
      </p:sp>
      <p:sp>
        <p:nvSpPr>
          <p:cNvPr id="345" name="Google Shape;345;p55"/>
          <p:cNvSpPr txBox="1">
            <a:spLocks noGrp="1"/>
          </p:cNvSpPr>
          <p:nvPr>
            <p:ph type="body" idx="1"/>
          </p:nvPr>
        </p:nvSpPr>
        <p:spPr>
          <a:xfrm>
            <a:off x="1066800" y="2883550"/>
            <a:ext cx="7543800" cy="2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Clr>
                <a:srgbClr val="F3F3F3"/>
              </a:buClr>
              <a:buSzPts val="2400"/>
              <a:buChar char="■"/>
            </a:pPr>
            <a:r>
              <a:rPr lang="en" sz="2400">
                <a:solidFill>
                  <a:srgbClr val="F3F3F3"/>
                </a:solidFill>
              </a:rPr>
              <a:t>6 Month Relationship</a:t>
            </a:r>
            <a:endParaRPr sz="2400">
              <a:solidFill>
                <a:srgbClr val="F3F3F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Char char="■"/>
            </a:pPr>
            <a:r>
              <a:rPr lang="en" sz="2400">
                <a:solidFill>
                  <a:srgbClr val="F3F3F3"/>
                </a:solidFill>
              </a:rPr>
              <a:t>District uses the Application for Free/ Nominal Cost</a:t>
            </a:r>
            <a:endParaRPr sz="2400">
              <a:solidFill>
                <a:srgbClr val="F3F3F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Char char="■"/>
            </a:pPr>
            <a:r>
              <a:rPr lang="en" sz="2400">
                <a:solidFill>
                  <a:srgbClr val="F3F3F3"/>
                </a:solidFill>
              </a:rPr>
              <a:t>District’s Feedback = Design Changes</a:t>
            </a:r>
            <a:endParaRPr sz="2400">
              <a:solidFill>
                <a:srgbClr val="F3F3F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Char char="■"/>
            </a:pPr>
            <a:r>
              <a:rPr lang="en" sz="2400">
                <a:solidFill>
                  <a:srgbClr val="F3F3F3"/>
                </a:solidFill>
              </a:rPr>
              <a:t>Application meets the needs of the end user</a:t>
            </a:r>
            <a:endParaRPr sz="2400">
              <a:solidFill>
                <a:srgbClr val="F3F3F3"/>
              </a:solidFill>
            </a:endParaRPr>
          </a:p>
        </p:txBody>
      </p:sp>
      <p:pic>
        <p:nvPicPr>
          <p:cNvPr id="346" name="Google Shape;3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500" y="1098363"/>
            <a:ext cx="4405100" cy="88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25" y="756425"/>
            <a:ext cx="3376749" cy="18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207825" y="228600"/>
            <a:ext cx="8402700" cy="7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Creating Symbiotic Relationships</a:t>
            </a:r>
            <a:endParaRPr sz="3600"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532525" y="1485900"/>
            <a:ext cx="80781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0066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20066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20066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0" y="3717450"/>
            <a:ext cx="1426050" cy="1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6" descr="Image result for education startup compan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525" y="1290263"/>
            <a:ext cx="2906718" cy="122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6" descr="Image result for educator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2941" y="3452025"/>
            <a:ext cx="2398732" cy="14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6"/>
          <p:cNvSpPr/>
          <p:nvPr/>
        </p:nvSpPr>
        <p:spPr>
          <a:xfrm>
            <a:off x="4835775" y="1802419"/>
            <a:ext cx="14700" cy="33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6"/>
          <p:cNvSpPr/>
          <p:nvPr/>
        </p:nvSpPr>
        <p:spPr>
          <a:xfrm rot="3725289">
            <a:off x="5176368" y="1960254"/>
            <a:ext cx="1164463" cy="1204018"/>
          </a:xfrm>
          <a:prstGeom prst="bentArrow">
            <a:avLst>
              <a:gd name="adj1" fmla="val 26887"/>
              <a:gd name="adj2" fmla="val 50000"/>
              <a:gd name="adj3" fmla="val 25000"/>
              <a:gd name="adj4" fmla="val 6344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6"/>
          <p:cNvSpPr txBox="1"/>
          <p:nvPr/>
        </p:nvSpPr>
        <p:spPr>
          <a:xfrm>
            <a:off x="6446475" y="1560975"/>
            <a:ext cx="20223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Educators have a voice in the development of the application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61" name="Google Shape;361;p56"/>
          <p:cNvSpPr/>
          <p:nvPr/>
        </p:nvSpPr>
        <p:spPr>
          <a:xfrm rot="-7533260">
            <a:off x="3073550" y="2724275"/>
            <a:ext cx="1199536" cy="1179410"/>
          </a:xfrm>
          <a:prstGeom prst="bentArrow">
            <a:avLst>
              <a:gd name="adj1" fmla="val 26887"/>
              <a:gd name="adj2" fmla="val 50000"/>
              <a:gd name="adj3" fmla="val 25000"/>
              <a:gd name="adj4" fmla="val 6344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6"/>
          <p:cNvSpPr txBox="1"/>
          <p:nvPr/>
        </p:nvSpPr>
        <p:spPr>
          <a:xfrm>
            <a:off x="2479025" y="3717450"/>
            <a:ext cx="23886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Developers get data on how the application performs in the classroom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Vision</a:t>
            </a:r>
            <a:endParaRPr sz="2400"/>
          </a:p>
        </p:txBody>
      </p:sp>
      <p:sp>
        <p:nvSpPr>
          <p:cNvPr id="142" name="Google Shape;142;p30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</a:pPr>
            <a:r>
              <a:rPr lang="en" sz="1800">
                <a:solidFill>
                  <a:srgbClr val="FFFFFF"/>
                </a:solidFill>
              </a:rPr>
              <a:t>Technology integration in the classroom is the effective and efficient use of laptops, tablets, or other gadgets in a way that allows students to learn in a more meaningful way.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</a:pPr>
            <a:r>
              <a:rPr lang="en" sz="1800">
                <a:solidFill>
                  <a:srgbClr val="FFFFFF"/>
                </a:solidFill>
              </a:rPr>
              <a:t>Technology should only be incorporated in a manner that enhances student learning. 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</a:pPr>
            <a:r>
              <a:rPr lang="en" sz="1800">
                <a:solidFill>
                  <a:srgbClr val="FFFFFF"/>
                </a:solidFill>
              </a:rPr>
              <a:t>The curriculum must drive technology usage and its incorporation must be based around sound instructional practices, and not the other way around, where technology drives the curriculum. 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8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Trovvit </a:t>
            </a:r>
            <a:endParaRPr/>
          </a:p>
        </p:txBody>
      </p:sp>
      <p:sp>
        <p:nvSpPr>
          <p:cNvPr id="368" name="Google Shape;368;p57"/>
          <p:cNvSpPr txBox="1">
            <a:spLocks noGrp="1"/>
          </p:cNvSpPr>
          <p:nvPr>
            <p:ph type="body" idx="1"/>
          </p:nvPr>
        </p:nvSpPr>
        <p:spPr>
          <a:xfrm>
            <a:off x="800100" y="2843675"/>
            <a:ext cx="754380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00" y="1065525"/>
            <a:ext cx="4531148" cy="254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725" y="2186750"/>
            <a:ext cx="4738951" cy="266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8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543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body" idx="1"/>
          </p:nvPr>
        </p:nvSpPr>
        <p:spPr>
          <a:xfrm>
            <a:off x="1066800" y="1485900"/>
            <a:ext cx="7543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body" idx="1"/>
          </p:nvPr>
        </p:nvSpPr>
        <p:spPr>
          <a:xfrm>
            <a:off x="1066800" y="2286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does d</a:t>
            </a:r>
            <a:r>
              <a:rPr lang="en" sz="3200" b="0" i="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igital </a:t>
            </a:r>
            <a:r>
              <a:rPr lang="en">
                <a:solidFill>
                  <a:srgbClr val="FFFFFF"/>
                </a:solidFill>
              </a:rPr>
              <a:t>l</a:t>
            </a:r>
            <a:r>
              <a:rPr lang="en" sz="3200" b="0" i="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earning fit in your school?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8" name="Google Shape;148;p31" descr="Levis - Square Peg &#10;Big Bang Theory - music and sound design Sydney and Los Angeles" title="Levis - Square Pe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650" y="1230950"/>
            <a:ext cx="7344800" cy="37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Guiding Principles</a:t>
            </a:r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024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Empower our teachers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Creating a meaningful learning environment for the staff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Develop/ Enhance Classroom Tools</a:t>
            </a:r>
            <a:endParaRPr/>
          </a:p>
        </p:txBody>
      </p:sp>
      <p:pic>
        <p:nvPicPr>
          <p:cNvPr id="155" name="Google Shape;155;p32" descr="Short version - Professional Learning Animation AITSL" title="Short version - Professional Learning Animation AITS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13575"/>
            <a:ext cx="4465750" cy="32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Leverage pre-existing structures</a:t>
            </a:r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302400" cy="3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 Directed Growth Plan (SDGP)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Change the culture of Faculty Meetings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Developing partnerships with software developers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575" y="1278925"/>
            <a:ext cx="5159025" cy="37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there something that you want to learn?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Has anything prevented you from starting the learning process?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</a:t>
            </a:r>
            <a:r>
              <a:rPr lang="en"/>
              <a:t>elf Directed Growth Plan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Directed Personal &amp; Professional Growth</a:t>
            </a:r>
            <a:endParaRPr sz="3000"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1"/>
          </p:nvPr>
        </p:nvSpPr>
        <p:spPr>
          <a:xfrm>
            <a:off x="311700" y="1109701"/>
            <a:ext cx="8520600" cy="27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2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You cannot have students as continuous learners and effective collaborators, without teachers having the same characteristics.</a:t>
            </a:r>
            <a:endParaRPr sz="1800"/>
          </a:p>
          <a:p>
            <a:pPr marL="5829300" lvl="0" indent="-200659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(Sarason, 1990)</a:t>
            </a:r>
            <a:endParaRPr sz="1800"/>
          </a:p>
        </p:txBody>
      </p:sp>
      <p:pic>
        <p:nvPicPr>
          <p:cNvPr id="175" name="Google Shape;1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800" y="1593300"/>
            <a:ext cx="2700300" cy="185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 Directed Growth Plan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body" idx="1"/>
          </p:nvPr>
        </p:nvSpPr>
        <p:spPr>
          <a:xfrm>
            <a:off x="249775" y="1398419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2007-2008 - lead team began a self evaluation of the observation and evaluation practices</a:t>
            </a:r>
            <a:endParaRPr sz="2000"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Danielson &amp; Four Domains of Teaching</a:t>
            </a:r>
            <a:endParaRPr sz="2000"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Framework provided a continuum and shared vocabulary around best practices</a:t>
            </a:r>
            <a:endParaRPr sz="2000"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SDGP grew as an extension needed for a meaningful alternative</a:t>
            </a:r>
            <a:endParaRPr sz="200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/>
              <a:t>State Approved in 2013 to pilot and this year has it fully approved model</a:t>
            </a:r>
            <a:r>
              <a:rPr lang="en"/>
              <a:t> </a:t>
            </a:r>
            <a:endParaRPr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implementation of SDGP in other districts has allowed for the development of a learning cohort 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Microsoft Office PowerPoint</Application>
  <PresentationFormat>On-screen Show (16:9)</PresentationFormat>
  <Paragraphs>178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Quattrocento</vt:lpstr>
      <vt:lpstr>Cambria</vt:lpstr>
      <vt:lpstr>Roboto</vt:lpstr>
      <vt:lpstr>Source Sans Pro</vt:lpstr>
      <vt:lpstr>Raleway</vt:lpstr>
      <vt:lpstr>Roboto Slab</vt:lpstr>
      <vt:lpstr>Noto Sans Symbols</vt:lpstr>
      <vt:lpstr>Times New Roman</vt:lpstr>
      <vt:lpstr>Permanent Marker</vt:lpstr>
      <vt:lpstr>Tahoma</vt:lpstr>
      <vt:lpstr>Arial</vt:lpstr>
      <vt:lpstr>Marina</vt:lpstr>
      <vt:lpstr>Plum</vt:lpstr>
      <vt:lpstr>Integrating a Digital Learning Culture</vt:lpstr>
      <vt:lpstr>PowerPoint Presentation</vt:lpstr>
      <vt:lpstr>Our Vision</vt:lpstr>
      <vt:lpstr>PowerPoint Presentation</vt:lpstr>
      <vt:lpstr>Guiding Principles</vt:lpstr>
      <vt:lpstr>Leverage pre-existing structures</vt:lpstr>
      <vt:lpstr>PowerPoint Presentation</vt:lpstr>
      <vt:lpstr>Self Directed Growth Plan Directed Personal &amp; Professional Growth</vt:lpstr>
      <vt:lpstr> Self Directed Growth Plan </vt:lpstr>
      <vt:lpstr>Structure </vt:lpstr>
      <vt:lpstr>PowerPoint Presentation</vt:lpstr>
      <vt:lpstr>PowerPoint Presentation</vt:lpstr>
      <vt:lpstr>PowerPoint Presentation</vt:lpstr>
      <vt:lpstr>Assessment and Data </vt:lpstr>
      <vt:lpstr>Power of the SDGP</vt:lpstr>
      <vt:lpstr>Timeline</vt:lpstr>
      <vt:lpstr>Timeline</vt:lpstr>
      <vt:lpstr>Other Benefits</vt:lpstr>
      <vt:lpstr>Examples</vt:lpstr>
      <vt:lpstr>Actionable Research</vt:lpstr>
      <vt:lpstr>Faculty Meetings</vt:lpstr>
      <vt:lpstr>Learning Teams</vt:lpstr>
      <vt:lpstr>Our Steps</vt:lpstr>
      <vt:lpstr>16-17 - Google Classroom</vt:lpstr>
      <vt:lpstr>Additional Support </vt:lpstr>
      <vt:lpstr>Changing the Digital Content Paradigm  </vt:lpstr>
      <vt:lpstr>Micro-Cluster Work</vt:lpstr>
      <vt:lpstr>Micro Cluster in Action</vt:lpstr>
      <vt:lpstr>Creating Symbiotic Relationships</vt:lpstr>
      <vt:lpstr>Trovvit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a Digital Learning Culture</dc:title>
  <cp:lastModifiedBy>Kimberly Tucker</cp:lastModifiedBy>
  <cp:revision>1</cp:revision>
  <dcterms:modified xsi:type="dcterms:W3CDTF">2018-08-03T14:44:06Z</dcterms:modified>
</cp:coreProperties>
</file>